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9" r:id="rId9"/>
    <p:sldId id="280" r:id="rId10"/>
    <p:sldId id="288" r:id="rId11"/>
    <p:sldId id="256" r:id="rId12"/>
    <p:sldId id="282" r:id="rId13"/>
    <p:sldId id="283" r:id="rId14"/>
    <p:sldId id="284" r:id="rId15"/>
    <p:sldId id="264" r:id="rId16"/>
    <p:sldId id="285" r:id="rId17"/>
    <p:sldId id="286" r:id="rId18"/>
    <p:sldId id="287" r:id="rId19"/>
    <p:sldId id="270" r:id="rId20"/>
    <p:sldId id="289" r:id="rId21"/>
    <p:sldId id="290" r:id="rId22"/>
    <p:sldId id="307" r:id="rId23"/>
    <p:sldId id="308" r:id="rId24"/>
    <p:sldId id="309" r:id="rId25"/>
    <p:sldId id="310" r:id="rId26"/>
    <p:sldId id="315" r:id="rId27"/>
    <p:sldId id="277" r:id="rId28"/>
    <p:sldId id="316" r:id="rId29"/>
    <p:sldId id="317" r:id="rId30"/>
    <p:sldId id="304" r:id="rId31"/>
    <p:sldId id="305" r:id="rId32"/>
    <p:sldId id="306" r:id="rId33"/>
    <p:sldId id="318" r:id="rId34"/>
    <p:sldId id="319" r:id="rId35"/>
    <p:sldId id="322" r:id="rId36"/>
    <p:sldId id="320" r:id="rId37"/>
    <p:sldId id="321" r:id="rId38"/>
    <p:sldId id="278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D439-9BAA-42B0-9469-E7FF78C98097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DA424-85A5-4B24-99C7-00F6CED18B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53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Better resolution image, remove </a:t>
            </a:r>
            <a:r>
              <a:rPr lang="en-CA" dirty="0" err="1"/>
              <a:t>url</a:t>
            </a:r>
            <a:r>
              <a:rPr lang="en-CA" dirty="0"/>
              <a:t> and add photo author.</a:t>
            </a:r>
          </a:p>
          <a:p>
            <a:r>
              <a:rPr lang="en-CA" dirty="0"/>
              <a:t>You can probably remove the title in the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069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picked the crow </a:t>
            </a:r>
            <a:r>
              <a:rPr lang="en-CA" dirty="0" err="1"/>
              <a:t>bc</a:t>
            </a:r>
            <a:r>
              <a:rPr lang="en-CA" dirty="0"/>
              <a:t>… Talk about G. env</a:t>
            </a:r>
          </a:p>
          <a:p>
            <a:r>
              <a:rPr lang="en-CA" dirty="0"/>
              <a:t>Add caption for the image, remove the full 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Armed with friends, cameras and bicycles, we bravely went out at 6am to chase crows!</a:t>
            </a:r>
          </a:p>
          <a:p>
            <a:r>
              <a:rPr lang="en-CA" dirty="0"/>
              <a:t>Remove bait</a:t>
            </a:r>
          </a:p>
          <a:p>
            <a:r>
              <a:rPr lang="en-CA" dirty="0"/>
              <a:t>Add images to explain generalized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***Briefly explain &amp; put arrows to show what each measurement is ***</a:t>
            </a:r>
          </a:p>
          <a:p>
            <a:r>
              <a:rPr lang="en-CA" dirty="0"/>
              <a:t>**DO NOT MENTION BORIS!!!**</a:t>
            </a:r>
          </a:p>
          <a:p>
            <a:r>
              <a:rPr lang="en-CA" dirty="0"/>
              <a:t>Explain the measurements explicitly.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497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gridlines! (Go back in R, </a:t>
            </a:r>
            <a:r>
              <a:rPr lang="en-CA" dirty="0" err="1"/>
              <a:t>theme_classic</a:t>
            </a:r>
            <a:r>
              <a:rPr lang="en-CA" dirty="0"/>
              <a:t>())</a:t>
            </a:r>
          </a:p>
          <a:p>
            <a:r>
              <a:rPr lang="en-CA" dirty="0"/>
              <a:t>Add in-between slide with thesis questions, bring it up as you answer the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465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182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Talk more about the implications of intrinsic and extrinsic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4840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442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98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735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3922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915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61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905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015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research remains to be done? Need to take a holistic approach as intrinsic and extrinsic factors can interact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012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  <a:p>
            <a:endParaRPr lang="en-CA" dirty="0"/>
          </a:p>
          <a:p>
            <a:r>
              <a:rPr lang="en-CA" dirty="0"/>
              <a:t>Get a better image or polish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  <a:p>
            <a:endParaRPr lang="en-CA" dirty="0"/>
          </a:p>
          <a:p>
            <a:r>
              <a:rPr lang="en-CA" dirty="0"/>
              <a:t>Get a better image or polish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16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CE4F-DD64-D858-64FD-75303B18B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E802A-309A-EA58-8426-4FB781ABE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524E8-C51B-48F7-BEAF-E8EA4E1E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61658-98F1-0767-5BD5-A4C3CEAC2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E2CF-9272-14BF-C205-A5D19A57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83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5227-A8ED-1988-346F-CC127A6D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C1706-543E-F02A-2575-CAA6E9FF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B9F1D-A970-AB84-68C5-4473B29A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AE7-C6D7-B9E6-922B-B435DDB0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88236-AFEE-1B19-3102-B622B232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13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4C018-A0FD-A44C-06C8-EC793459E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C100E-14D5-A5F2-1618-0F6EB0E82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AF0AC-86CB-E23C-3386-98C2BCF9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55724-FCE7-6F6C-4AE7-FA7FC76D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3F957-6A15-62EB-5DAF-07F8327D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33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7C0-7E42-E8BB-54A9-F5C50F5D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2B7B-8777-A8A5-C176-7E3876E1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E83C-A583-8DD2-0BA3-EA5F0E4D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9BA94-982B-F5BF-0871-03D3BF30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FF89A-7C15-CC34-D658-B26E3127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4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B354-B4E6-A1F0-9AC2-0B6C0C14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95D5C-98FB-D187-3F3F-AA89624BF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3CDD5-D775-0E16-E4A8-11E13525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05F64-B475-7D6A-85D2-AA4181C7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0764-3884-2581-16F9-CF0D3599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01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0F63-0BCB-4B01-B92F-197EC9D0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8A58-FD75-C729-9EE5-17B70D1F5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2C0CC-B5F5-3575-459F-EAA964E52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E6B1-C2A9-3A98-9D31-AC989A8B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803DB-192B-C7A7-F768-213B281A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B4F44-76D3-EA5C-F62B-015A755D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04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4B3B-6426-CA2D-5138-5E0352A6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9668E-3F58-ED39-2B09-F7D32D62B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6602B-5295-3018-ECF1-E5CE5C941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EE063-D528-229B-5058-90C29E26B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FA616-46EB-E0E8-8A40-ACC7B7789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3B243-DCED-0B6D-811F-023102FB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44853-66AD-3A3F-8672-31CE8A0B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8FF276-1ECD-0D62-FBD8-5C5A8DFA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7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8C46-3F37-A6B8-A4E4-31E40515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C807A-6385-259C-8926-88C4302A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F74D1-2289-09C8-3B51-637849CF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EAFF3-DACD-DDF8-2B6C-84C527A1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86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4AB1F-3560-2948-02EB-A16A8AEF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778AF-CB8F-53ED-F755-2DCAEB8E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34F8-3A27-59E9-676A-5B1EDA07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11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7782-1FCF-A73C-8154-54E23442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21EF-E7DA-57B4-FA11-A7067349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0EB12-1791-AFB5-ACBC-94F37FFFB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8737-FF60-5AA5-59F1-CCADE9D8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78A68-88EB-9FE8-CC97-E2394F5D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53599-E29A-3365-10CA-D2476479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0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D88A-0722-B7DF-C7EC-42EB1833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52FFC-8E7C-5C84-E6E7-2C8D41E9A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40A95-88EA-759F-3E52-26FAEE088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F2E66-5BBF-C7EE-06B6-A8A5AFDA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028F0-1BA1-C165-7A91-EE05643E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7EB7-1C7E-8325-2C75-8CF9F447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312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7903FD-E28F-85B9-C0D2-861347C3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69D55-5048-B954-ECD2-0EBC5D76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AF7C-C3CE-514B-BD61-517CBCD7F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405E7-AB25-4C21-95B3-E9188697BB32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E57F1-4255-603D-CF4F-A2742B071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1B912-6F5B-4225-111A-32D6E306E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01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31.png"/><Relationship Id="rId26" Type="http://schemas.openxmlformats.org/officeDocument/2006/relationships/image" Target="../media/image37.png"/><Relationship Id="rId3" Type="http://schemas.openxmlformats.org/officeDocument/2006/relationships/image" Target="../media/image5.png"/><Relationship Id="rId21" Type="http://schemas.openxmlformats.org/officeDocument/2006/relationships/image" Target="../media/image1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30.svg"/><Relationship Id="rId25" Type="http://schemas.openxmlformats.org/officeDocument/2006/relationships/image" Target="../media/image3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5" Type="http://schemas.openxmlformats.org/officeDocument/2006/relationships/image" Target="../media/image10.png"/><Relationship Id="rId15" Type="http://schemas.openxmlformats.org/officeDocument/2006/relationships/image" Target="../media/image28.svg"/><Relationship Id="rId23" Type="http://schemas.openxmlformats.org/officeDocument/2006/relationships/image" Target="../media/image34.svg"/><Relationship Id="rId10" Type="http://schemas.openxmlformats.org/officeDocument/2006/relationships/image" Target="../media/image21.png"/><Relationship Id="rId19" Type="http://schemas.openxmlformats.org/officeDocument/2006/relationships/image" Target="../media/image32.svg"/><Relationship Id="rId4" Type="http://schemas.openxmlformats.org/officeDocument/2006/relationships/image" Target="../media/image4.png"/><Relationship Id="rId9" Type="http://schemas.openxmlformats.org/officeDocument/2006/relationships/image" Target="../media/image20.svg"/><Relationship Id="rId14" Type="http://schemas.openxmlformats.org/officeDocument/2006/relationships/image" Target="../media/image27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5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30.svg"/><Relationship Id="rId3" Type="http://schemas.openxmlformats.org/officeDocument/2006/relationships/image" Target="../media/image350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10" Type="http://schemas.openxmlformats.org/officeDocument/2006/relationships/image" Target="../media/image20.svg"/><Relationship Id="rId19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5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9409"/>
            <a:ext cx="9144000" cy="1806108"/>
          </a:xfrm>
        </p:spPr>
        <p:txBody>
          <a:bodyPr>
            <a:normAutofit/>
          </a:bodyPr>
          <a:lstStyle/>
          <a:p>
            <a:r>
              <a:rPr lang="en-CA" sz="4400" b="1" dirty="0"/>
              <a:t>Sentinel Behaviour and Urban Environments: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577"/>
            <a:ext cx="9144000" cy="23534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A </a:t>
            </a:r>
            <a:r>
              <a:rPr lang="fr-CA" sz="3600" dirty="0" err="1"/>
              <a:t>Corvid’s</a:t>
            </a:r>
            <a:r>
              <a:rPr lang="fr-CA" sz="3600" dirty="0"/>
              <a:t> Perspective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5"/>
    </mc:Choice>
    <mc:Fallback xmlns="">
      <p:transition spd="slow" advTm="137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67A2-8922-955A-A374-40A99AEF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B46C-9331-025D-D4CE-A2177451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Throughout my thesis, I sought to answer two big questions:</a:t>
            </a:r>
          </a:p>
          <a:p>
            <a:pPr>
              <a:buFontTx/>
              <a:buChar char="-"/>
            </a:pPr>
            <a:r>
              <a:rPr lang="en-CA" dirty="0"/>
              <a:t>How can intrinsic and extrinsic factors affect sentinel decision-making?</a:t>
            </a:r>
          </a:p>
          <a:p>
            <a:pPr>
              <a:buFontTx/>
              <a:buChar char="-"/>
            </a:pPr>
            <a:r>
              <a:rPr lang="en-CA" dirty="0"/>
              <a:t>How does the presence of a sentinel and the foraging environment affect vigilance in an urban sentinel-using species, the American crow (</a:t>
            </a:r>
            <a:r>
              <a:rPr lang="en-CA" i="1" dirty="0"/>
              <a:t>Corvus brachyrhynchos</a:t>
            </a:r>
            <a:r>
              <a:rPr lang="en-CA" dirty="0"/>
              <a:t>)?</a:t>
            </a:r>
            <a:endParaRPr lang="en-CA" i="1" dirty="0"/>
          </a:p>
          <a:p>
            <a:pPr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dirty="0"/>
              <a:t>To do so, I performed a scoping review (Ch. 2), and an empirical study (Ch. 3), respectively</a:t>
            </a:r>
          </a:p>
        </p:txBody>
      </p:sp>
    </p:spTree>
    <p:extLst>
      <p:ext uri="{BB962C8B-B14F-4D97-AF65-F5344CB8AC3E}">
        <p14:creationId xmlns:p14="http://schemas.microsoft.com/office/powerpoint/2010/main" val="165856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B193-8EA8-D5CB-A349-A14CCCE96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Chapter 2:</a:t>
            </a:r>
            <a:br>
              <a:rPr lang="en-CA" b="1" dirty="0"/>
            </a:br>
            <a:br>
              <a:rPr lang="en-CA" dirty="0"/>
            </a:br>
            <a:r>
              <a:rPr lang="en-CA" dirty="0"/>
              <a:t>Sentinel behaviour in mammalian and avian species</a:t>
            </a:r>
          </a:p>
        </p:txBody>
      </p:sp>
    </p:spTree>
    <p:extLst>
      <p:ext uri="{BB962C8B-B14F-4D97-AF65-F5344CB8AC3E}">
        <p14:creationId xmlns:p14="http://schemas.microsoft.com/office/powerpoint/2010/main" val="324768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EF88-62F7-F6FB-5484-D6A41FD8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B600-4B8E-9009-C74D-5AB664529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023360" cy="341071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CA" dirty="0"/>
              <a:t>We searched Web of Sciences on Nov. 1</a:t>
            </a:r>
            <a:r>
              <a:rPr lang="en-CA" baseline="30000" dirty="0"/>
              <a:t>st</a:t>
            </a:r>
            <a:r>
              <a:rPr lang="en-CA" dirty="0"/>
              <a:t>, 2022</a:t>
            </a:r>
          </a:p>
          <a:p>
            <a:pPr marL="0" indent="0">
              <a:buNone/>
            </a:pPr>
            <a:r>
              <a:rPr lang="en-CA" dirty="0"/>
              <a:t>- “Sentinel AND </a:t>
            </a:r>
            <a:r>
              <a:rPr lang="en-CA" dirty="0" err="1"/>
              <a:t>Behavio</a:t>
            </a:r>
            <a:r>
              <a:rPr lang="en-CA" dirty="0"/>
              <a:t>*” as keywords</a:t>
            </a:r>
          </a:p>
          <a:p>
            <a:pPr marL="0" indent="0">
              <a:buNone/>
            </a:pPr>
            <a:r>
              <a:rPr lang="en-CA" dirty="0"/>
              <a:t>- Filtered by major concepts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B4F14-7C77-29B2-4189-94A9B2B9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301" y="702291"/>
            <a:ext cx="6979549" cy="54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397B-B0DB-2499-C080-C6DA38CE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785614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Search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8359-3082-AF85-DC77-88ACC2B2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189258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/>
              <a:t>Search string returned 364 records.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After screening, we retained 42 studies that fit our inclusion criteria.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8A944-3864-97A0-A0B1-F289751D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712" y="640080"/>
            <a:ext cx="628488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1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77C3-8EDB-2A74-A3C5-0244EF1C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Trends observed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75FEC-BE51-6C88-E02D-FA9EAC80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504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effects of several intrinsic and extrinsic factors were common in both mammal and avian species, including:</a:t>
            </a:r>
          </a:p>
          <a:p>
            <a:pPr>
              <a:buFontTx/>
              <a:buChar char="-"/>
            </a:pPr>
            <a:r>
              <a:rPr lang="en-CA" dirty="0"/>
              <a:t>Intrinsic factors such as sex, body mass, and satiation</a:t>
            </a:r>
          </a:p>
          <a:p>
            <a:pPr>
              <a:buFontTx/>
              <a:buChar char="-"/>
            </a:pPr>
            <a:r>
              <a:rPr lang="en-CA" dirty="0"/>
              <a:t>Extrinsic factors such as dominance, group size, and risk</a:t>
            </a:r>
          </a:p>
          <a:p>
            <a:pPr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dirty="0"/>
              <a:t>Many intrinsic and extrinsic factors are </a:t>
            </a:r>
            <a:r>
              <a:rPr lang="en-CA" b="1" dirty="0"/>
              <a:t>energy-related</a:t>
            </a:r>
            <a:r>
              <a:rPr lang="en-CA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F5B1-53B4-0E79-CA2D-BA3B2D6E49E1}"/>
              </a:ext>
            </a:extLst>
          </p:cNvPr>
          <p:cNvSpPr txBox="1"/>
          <p:nvPr/>
        </p:nvSpPr>
        <p:spPr>
          <a:xfrm>
            <a:off x="838200" y="527927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An interaction between sex and dominance was often reported.</a:t>
            </a:r>
          </a:p>
        </p:txBody>
      </p:sp>
    </p:spTree>
    <p:extLst>
      <p:ext uri="{BB962C8B-B14F-4D97-AF65-F5344CB8AC3E}">
        <p14:creationId xmlns:p14="http://schemas.microsoft.com/office/powerpoint/2010/main" val="392923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Energy-related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19252"/>
            <a:ext cx="5111658" cy="5196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Sex: 			</a:t>
            </a:r>
            <a:r>
              <a:rPr lang="en-CA" sz="4800" b="1" dirty="0"/>
              <a:t>&gt;</a:t>
            </a:r>
          </a:p>
          <a:p>
            <a:pPr marL="0" indent="0">
              <a:buNone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dirty="0"/>
              <a:t>Body mass: 	</a:t>
            </a:r>
            <a:r>
              <a:rPr kumimoji="0" lang="en-CA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</a:p>
          <a:p>
            <a:pPr marL="0" indent="0">
              <a:buNone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dirty="0"/>
              <a:t>Satiation:		</a:t>
            </a:r>
            <a:r>
              <a:rPr kumimoji="0" lang="en-CA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CA" b="1" dirty="0">
              <a:solidFill>
                <a:prstClr val="black"/>
              </a:solidFill>
              <a:latin typeface="Aptos" panose="021100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Group size:		</a:t>
            </a:r>
            <a:r>
              <a:rPr lang="en-CA" sz="4800" b="1" dirty="0">
                <a:solidFill>
                  <a:prstClr val="black"/>
                </a:solidFill>
                <a:latin typeface="Aptos" panose="02110004020202020204"/>
              </a:rPr>
              <a:t>&lt;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CA" dirty="0">
              <a:solidFill>
                <a:prstClr val="black"/>
              </a:solidFill>
              <a:latin typeface="Aptos" panose="021100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indent="0">
              <a:buNone/>
            </a:pPr>
            <a:endParaRPr lang="en-CA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203D6F-54BB-C2B0-493C-5490DC1A6E9A}"/>
              </a:ext>
            </a:extLst>
          </p:cNvPr>
          <p:cNvGrpSpPr/>
          <p:nvPr/>
        </p:nvGrpSpPr>
        <p:grpSpPr>
          <a:xfrm>
            <a:off x="6006007" y="713039"/>
            <a:ext cx="6092511" cy="5223768"/>
            <a:chOff x="6006007" y="713039"/>
            <a:chExt cx="6092511" cy="52237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330EF8-BB56-43BC-1886-CB1B5A3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945" y="904275"/>
              <a:ext cx="816429" cy="7864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D8BF52-5CAB-F31C-B0BD-5910489E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006007" y="4425344"/>
              <a:ext cx="945144" cy="663612"/>
            </a:xfrm>
            <a:prstGeom prst="rect">
              <a:avLst/>
            </a:prstGeom>
          </p:spPr>
        </p:pic>
        <p:pic>
          <p:nvPicPr>
            <p:cNvPr id="10" name="Picture 9" descr="A cartoon tree with a black background&#10;&#10;Description automatically generated">
              <a:extLst>
                <a:ext uri="{FF2B5EF4-FFF2-40B4-BE49-F238E27FC236}">
                  <a16:creationId xmlns:a16="http://schemas.microsoft.com/office/drawing/2014/main" id="{521AE859-A3AD-C0D2-783E-9C6418257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980" y="3698575"/>
              <a:ext cx="1453538" cy="1453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F020F2-F3BF-EB03-0200-22CF5E2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959" y="4026069"/>
              <a:ext cx="324668" cy="3127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841D63-2D98-04B7-6AF6-0857113099F3}"/>
                </a:ext>
              </a:extLst>
            </p:cNvPr>
            <p:cNvSpPr txBox="1"/>
            <p:nvPr/>
          </p:nvSpPr>
          <p:spPr>
            <a:xfrm rot="17935129">
              <a:off x="5841019" y="208286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present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FBBE939-A225-7BBF-5321-D5BCCA70D44F}"/>
                </a:ext>
              </a:extLst>
            </p:cNvPr>
            <p:cNvCxnSpPr>
              <a:cxnSpLocks/>
              <a:stCxn id="8" idx="2"/>
              <a:endCxn id="22" idx="3"/>
            </p:cNvCxnSpPr>
            <p:nvPr/>
          </p:nvCxnSpPr>
          <p:spPr>
            <a:xfrm rot="5400000">
              <a:off x="7455624" y="2952176"/>
              <a:ext cx="2547025" cy="24049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2A7D2A-AB4B-EF46-CB52-1E3372300A99}"/>
                </a:ext>
              </a:extLst>
            </p:cNvPr>
            <p:cNvSpPr txBox="1"/>
            <p:nvPr/>
          </p:nvSpPr>
          <p:spPr>
            <a:xfrm rot="16200000">
              <a:off x="7545341" y="264475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Absent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20C7DF7-CC9E-B0D3-21DB-A116EB9645D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07301" y="4693039"/>
              <a:ext cx="1267441" cy="736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846ACE-27CF-BA2E-EE5F-9751D6D8A0EA}"/>
                </a:ext>
              </a:extLst>
            </p:cNvPr>
            <p:cNvSpPr txBox="1"/>
            <p:nvPr/>
          </p:nvSpPr>
          <p:spPr>
            <a:xfrm>
              <a:off x="7212127" y="4338800"/>
              <a:ext cx="84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  Risk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F05F99DC-54AE-0E7E-3D5C-E78539AA9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141" y="4708132"/>
              <a:ext cx="1550219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61523-26AD-262F-3C23-07F82D56591E}"/>
                </a:ext>
              </a:extLst>
            </p:cNvPr>
            <p:cNvSpPr txBox="1"/>
            <p:nvPr/>
          </p:nvSpPr>
          <p:spPr>
            <a:xfrm>
              <a:off x="9189141" y="4026069"/>
              <a:ext cx="158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Lost foraging opportunity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EBF1623F-0942-266A-66A8-A355D868753F}"/>
                </a:ext>
              </a:extLst>
            </p:cNvPr>
            <p:cNvCxnSpPr>
              <a:stCxn id="10" idx="0"/>
              <a:endCxn id="8" idx="3"/>
            </p:cNvCxnSpPr>
            <p:nvPr/>
          </p:nvCxnSpPr>
          <p:spPr>
            <a:xfrm rot="16200000" flipV="1">
              <a:off x="9060016" y="1386841"/>
              <a:ext cx="2401093" cy="222237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F6743-770E-9E08-53FA-7DD062AD09F5}"/>
                </a:ext>
              </a:extLst>
            </p:cNvPr>
            <p:cNvSpPr txBox="1"/>
            <p:nvPr/>
          </p:nvSpPr>
          <p:spPr>
            <a:xfrm>
              <a:off x="9189141" y="4767921"/>
              <a:ext cx="1838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2">
                      <a:lumMod val="50000"/>
                      <a:lumOff val="50000"/>
                    </a:schemeClr>
                  </a:solidFill>
                  <a:sym typeface="Symbol" panose="05050102010706020507" pitchFamily="18" charset="2"/>
                </a:rPr>
                <a:t>Earlier threat detection</a:t>
              </a:r>
            </a:p>
            <a:p>
              <a:endParaRPr lang="en-CA" b="1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1" name="Graphic 20" descr="Full battery with solid fill">
              <a:extLst>
                <a:ext uri="{FF2B5EF4-FFF2-40B4-BE49-F238E27FC236}">
                  <a16:creationId xmlns:a16="http://schemas.microsoft.com/office/drawing/2014/main" id="{48F53F36-3358-9F51-0E5A-3169650C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1427" y="5022407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Battery with solid fill">
              <a:extLst>
                <a:ext uri="{FF2B5EF4-FFF2-40B4-BE49-F238E27FC236}">
                  <a16:creationId xmlns:a16="http://schemas.microsoft.com/office/drawing/2014/main" id="{33030D7D-5B9E-6EBC-7FCF-504A104B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259911" y="4237713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ttery charging with solid fill">
              <a:extLst>
                <a:ext uri="{FF2B5EF4-FFF2-40B4-BE49-F238E27FC236}">
                  <a16:creationId xmlns:a16="http://schemas.microsoft.com/office/drawing/2014/main" id="{FC097563-E770-7C82-6A75-434F6935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021378" y="5022407"/>
              <a:ext cx="914400" cy="914400"/>
            </a:xfrm>
            <a:prstGeom prst="rect">
              <a:avLst/>
            </a:prstGeom>
          </p:spPr>
        </p:pic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9F38EF3-8D4D-2936-2E89-D2E03ED7CC6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rot="10800000" flipV="1">
              <a:off x="6478579" y="1297482"/>
              <a:ext cx="1854366" cy="3127862"/>
            </a:xfrm>
            <a:prstGeom prst="curvedConnector2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Empty battery with solid fill">
              <a:extLst>
                <a:ext uri="{FF2B5EF4-FFF2-40B4-BE49-F238E27FC236}">
                  <a16:creationId xmlns:a16="http://schemas.microsoft.com/office/drawing/2014/main" id="{57DBEAB6-03F8-C716-FFD9-8304CA58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60562" y="713039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8356009" y="5243592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C698BA90-E14F-FE25-BACD-467CC2DAF9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23316" y="1437532"/>
            <a:ext cx="914400" cy="914400"/>
          </a:xfrm>
          <a:prstGeom prst="rect">
            <a:avLst/>
          </a:prstGeom>
        </p:spPr>
      </p:pic>
      <p:pic>
        <p:nvPicPr>
          <p:cNvPr id="30" name="Graphic 29" descr="Male with solid fill">
            <a:extLst>
              <a:ext uri="{FF2B5EF4-FFF2-40B4-BE49-F238E27FC236}">
                <a16:creationId xmlns:a16="http://schemas.microsoft.com/office/drawing/2014/main" id="{963D1F5E-410A-2094-1A19-8740F513B3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24749" y="1397936"/>
            <a:ext cx="914400" cy="9144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68AED99-4CBF-7B46-5F12-DB45A27A419B}"/>
              </a:ext>
            </a:extLst>
          </p:cNvPr>
          <p:cNvGrpSpPr/>
          <p:nvPr/>
        </p:nvGrpSpPr>
        <p:grpSpPr>
          <a:xfrm>
            <a:off x="2724749" y="2399465"/>
            <a:ext cx="914400" cy="1179169"/>
            <a:chOff x="2724749" y="2399465"/>
            <a:chExt cx="914400" cy="1179169"/>
          </a:xfrm>
        </p:grpSpPr>
        <p:pic>
          <p:nvPicPr>
            <p:cNvPr id="36" name="Graphic 35" descr="Weights Uneven with solid fill">
              <a:extLst>
                <a:ext uri="{FF2B5EF4-FFF2-40B4-BE49-F238E27FC236}">
                  <a16:creationId xmlns:a16="http://schemas.microsoft.com/office/drawing/2014/main" id="{F7B99565-1FBC-414E-8902-88463C0E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724749" y="2664234"/>
              <a:ext cx="914400" cy="914400"/>
            </a:xfrm>
            <a:prstGeom prst="rect">
              <a:avLst/>
            </a:prstGeom>
          </p:spPr>
        </p:pic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43E9B0DE-CF1B-FC14-021E-965A2507B8A0}"/>
                </a:ext>
              </a:extLst>
            </p:cNvPr>
            <p:cNvSpPr/>
            <p:nvPr/>
          </p:nvSpPr>
          <p:spPr>
            <a:xfrm>
              <a:off x="2844394" y="2399465"/>
              <a:ext cx="156576" cy="46903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56F549-9EB1-A3E7-429E-8CC27956D949}"/>
              </a:ext>
            </a:extLst>
          </p:cNvPr>
          <p:cNvGrpSpPr/>
          <p:nvPr/>
        </p:nvGrpSpPr>
        <p:grpSpPr>
          <a:xfrm>
            <a:off x="4023316" y="2664234"/>
            <a:ext cx="914400" cy="955503"/>
            <a:chOff x="4023316" y="2664234"/>
            <a:chExt cx="914400" cy="955503"/>
          </a:xfrm>
        </p:grpSpPr>
        <p:pic>
          <p:nvPicPr>
            <p:cNvPr id="38" name="Graphic 37" descr="Weights Uneven with solid fill">
              <a:extLst>
                <a:ext uri="{FF2B5EF4-FFF2-40B4-BE49-F238E27FC236}">
                  <a16:creationId xmlns:a16="http://schemas.microsoft.com/office/drawing/2014/main" id="{D6CCDE5D-E215-90FF-5585-0012F515C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23316" y="2664234"/>
              <a:ext cx="914400" cy="914400"/>
            </a:xfrm>
            <a:prstGeom prst="rect">
              <a:avLst/>
            </a:prstGeom>
          </p:spPr>
        </p:pic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8F54963F-00E7-3F05-224B-B00C9FF1BA31}"/>
                </a:ext>
              </a:extLst>
            </p:cNvPr>
            <p:cNvSpPr/>
            <p:nvPr/>
          </p:nvSpPr>
          <p:spPr>
            <a:xfrm rot="10800000">
              <a:off x="4702853" y="3150699"/>
              <a:ext cx="156576" cy="46903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0" name="Graphic 39" descr="Nuts outline">
            <a:extLst>
              <a:ext uri="{FF2B5EF4-FFF2-40B4-BE49-F238E27FC236}">
                <a16:creationId xmlns:a16="http://schemas.microsoft.com/office/drawing/2014/main" id="{A10A5A1A-DE7D-04FE-194B-80274F251A4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2749964" y="4084235"/>
            <a:ext cx="870051" cy="87005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FDD5DB7-C319-A185-A86F-06A91DA33AFC}"/>
              </a:ext>
            </a:extLst>
          </p:cNvPr>
          <p:cNvGrpSpPr/>
          <p:nvPr/>
        </p:nvGrpSpPr>
        <p:grpSpPr>
          <a:xfrm>
            <a:off x="4011716" y="3934640"/>
            <a:ext cx="1166220" cy="1166220"/>
            <a:chOff x="4011716" y="3934640"/>
            <a:chExt cx="1166220" cy="1166220"/>
          </a:xfrm>
        </p:grpSpPr>
        <p:pic>
          <p:nvPicPr>
            <p:cNvPr id="41" name="Graphic 40" descr="Nuts outline">
              <a:extLst>
                <a:ext uri="{FF2B5EF4-FFF2-40B4-BE49-F238E27FC236}">
                  <a16:creationId xmlns:a16="http://schemas.microsoft.com/office/drawing/2014/main" id="{9F08E573-FEBF-202B-0B22-52419E2C1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159848" y="4084235"/>
              <a:ext cx="870051" cy="870051"/>
            </a:xfrm>
            <a:prstGeom prst="rect">
              <a:avLst/>
            </a:prstGeom>
          </p:spPr>
        </p:pic>
        <p:pic>
          <p:nvPicPr>
            <p:cNvPr id="45" name="Graphic 44" descr="No sign outline">
              <a:extLst>
                <a:ext uri="{FF2B5EF4-FFF2-40B4-BE49-F238E27FC236}">
                  <a16:creationId xmlns:a16="http://schemas.microsoft.com/office/drawing/2014/main" id="{F6C3F92D-9445-0261-B1E7-6090ADB1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11716" y="3934640"/>
              <a:ext cx="1166220" cy="1166220"/>
            </a:xfrm>
            <a:prstGeom prst="rect">
              <a:avLst/>
            </a:prstGeom>
          </p:spPr>
        </p:pic>
      </p:grpSp>
      <p:pic>
        <p:nvPicPr>
          <p:cNvPr id="46" name="Graphic 45" descr="Group of people with solid fill">
            <a:extLst>
              <a:ext uri="{FF2B5EF4-FFF2-40B4-BE49-F238E27FC236}">
                <a16:creationId xmlns:a16="http://schemas.microsoft.com/office/drawing/2014/main" id="{02DEF37A-CEC7-84B3-D49D-5680F6234A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05615" y="5243592"/>
            <a:ext cx="914400" cy="914400"/>
          </a:xfrm>
          <a:prstGeom prst="rect">
            <a:avLst/>
          </a:prstGeom>
        </p:spPr>
      </p:pic>
      <p:pic>
        <p:nvPicPr>
          <p:cNvPr id="48" name="Graphic 47" descr="Group of women with solid fill">
            <a:extLst>
              <a:ext uri="{FF2B5EF4-FFF2-40B4-BE49-F238E27FC236}">
                <a16:creationId xmlns:a16="http://schemas.microsoft.com/office/drawing/2014/main" id="{494DBEAF-EA74-5F1F-ED2E-9D1171A645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37626" y="52504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11658" cy="312786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greater the risk, the greater the incentive to be a sentinel.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e.g. The presence of young or of predators results in increased sentinel efforts from adult individuals.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0520F4-A722-513A-3F0C-916AB6F2773C}"/>
              </a:ext>
            </a:extLst>
          </p:cNvPr>
          <p:cNvGrpSpPr/>
          <p:nvPr/>
        </p:nvGrpSpPr>
        <p:grpSpPr>
          <a:xfrm>
            <a:off x="6006007" y="713039"/>
            <a:ext cx="6092511" cy="5223768"/>
            <a:chOff x="6006007" y="713039"/>
            <a:chExt cx="6092511" cy="52237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330EF8-BB56-43BC-1886-CB1B5A3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945" y="904275"/>
              <a:ext cx="816429" cy="7864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D8BF52-5CAB-F31C-B0BD-5910489E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006007" y="4425344"/>
              <a:ext cx="945144" cy="663612"/>
            </a:xfrm>
            <a:prstGeom prst="rect">
              <a:avLst/>
            </a:prstGeom>
          </p:spPr>
        </p:pic>
        <p:pic>
          <p:nvPicPr>
            <p:cNvPr id="10" name="Picture 9" descr="A cartoon tree with a black background&#10;&#10;Description automatically generated">
              <a:extLst>
                <a:ext uri="{FF2B5EF4-FFF2-40B4-BE49-F238E27FC236}">
                  <a16:creationId xmlns:a16="http://schemas.microsoft.com/office/drawing/2014/main" id="{521AE859-A3AD-C0D2-783E-9C6418257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980" y="3698575"/>
              <a:ext cx="1453538" cy="1453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F020F2-F3BF-EB03-0200-22CF5E2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959" y="4026069"/>
              <a:ext cx="324668" cy="3127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841D63-2D98-04B7-6AF6-0857113099F3}"/>
                </a:ext>
              </a:extLst>
            </p:cNvPr>
            <p:cNvSpPr txBox="1"/>
            <p:nvPr/>
          </p:nvSpPr>
          <p:spPr>
            <a:xfrm rot="17935129">
              <a:off x="5841019" y="208286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present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FBBE939-A225-7BBF-5321-D5BCCA70D44F}"/>
                </a:ext>
              </a:extLst>
            </p:cNvPr>
            <p:cNvCxnSpPr>
              <a:cxnSpLocks/>
              <a:stCxn id="8" idx="2"/>
              <a:endCxn id="22" idx="3"/>
            </p:cNvCxnSpPr>
            <p:nvPr/>
          </p:nvCxnSpPr>
          <p:spPr>
            <a:xfrm rot="5400000">
              <a:off x="7455624" y="2952176"/>
              <a:ext cx="2547025" cy="24049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2A7D2A-AB4B-EF46-CB52-1E3372300A99}"/>
                </a:ext>
              </a:extLst>
            </p:cNvPr>
            <p:cNvSpPr txBox="1"/>
            <p:nvPr/>
          </p:nvSpPr>
          <p:spPr>
            <a:xfrm rot="16200000">
              <a:off x="7545341" y="264475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Absent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20C7DF7-CC9E-B0D3-21DB-A116EB9645D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07301" y="4693039"/>
              <a:ext cx="1267441" cy="736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846ACE-27CF-BA2E-EE5F-9751D6D8A0EA}"/>
                </a:ext>
              </a:extLst>
            </p:cNvPr>
            <p:cNvSpPr txBox="1"/>
            <p:nvPr/>
          </p:nvSpPr>
          <p:spPr>
            <a:xfrm>
              <a:off x="7212127" y="4338800"/>
              <a:ext cx="84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  Risk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F05F99DC-54AE-0E7E-3D5C-E78539AA9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141" y="4708132"/>
              <a:ext cx="1550219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61523-26AD-262F-3C23-07F82D56591E}"/>
                </a:ext>
              </a:extLst>
            </p:cNvPr>
            <p:cNvSpPr txBox="1"/>
            <p:nvPr/>
          </p:nvSpPr>
          <p:spPr>
            <a:xfrm>
              <a:off x="9189141" y="4026069"/>
              <a:ext cx="158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Lost foraging opportunity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EBF1623F-0942-266A-66A8-A355D868753F}"/>
                </a:ext>
              </a:extLst>
            </p:cNvPr>
            <p:cNvCxnSpPr>
              <a:stCxn id="10" idx="0"/>
              <a:endCxn id="8" idx="3"/>
            </p:cNvCxnSpPr>
            <p:nvPr/>
          </p:nvCxnSpPr>
          <p:spPr>
            <a:xfrm rot="16200000" flipV="1">
              <a:off x="9060016" y="1386841"/>
              <a:ext cx="2401093" cy="222237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F6743-770E-9E08-53FA-7DD062AD09F5}"/>
                </a:ext>
              </a:extLst>
            </p:cNvPr>
            <p:cNvSpPr txBox="1"/>
            <p:nvPr/>
          </p:nvSpPr>
          <p:spPr>
            <a:xfrm>
              <a:off x="9189141" y="4767921"/>
              <a:ext cx="1838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2">
                      <a:lumMod val="50000"/>
                      <a:lumOff val="50000"/>
                    </a:schemeClr>
                  </a:solidFill>
                  <a:sym typeface="Symbol" panose="05050102010706020507" pitchFamily="18" charset="2"/>
                </a:rPr>
                <a:t>Earlier threat detection</a:t>
              </a:r>
            </a:p>
            <a:p>
              <a:endParaRPr lang="en-CA" b="1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1" name="Graphic 20" descr="Full battery with solid fill">
              <a:extLst>
                <a:ext uri="{FF2B5EF4-FFF2-40B4-BE49-F238E27FC236}">
                  <a16:creationId xmlns:a16="http://schemas.microsoft.com/office/drawing/2014/main" id="{48F53F36-3358-9F51-0E5A-3169650C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1427" y="5022407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Battery with solid fill">
              <a:extLst>
                <a:ext uri="{FF2B5EF4-FFF2-40B4-BE49-F238E27FC236}">
                  <a16:creationId xmlns:a16="http://schemas.microsoft.com/office/drawing/2014/main" id="{33030D7D-5B9E-6EBC-7FCF-504A104B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259911" y="4237713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ttery charging with solid fill">
              <a:extLst>
                <a:ext uri="{FF2B5EF4-FFF2-40B4-BE49-F238E27FC236}">
                  <a16:creationId xmlns:a16="http://schemas.microsoft.com/office/drawing/2014/main" id="{FC097563-E770-7C82-6A75-434F6935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021378" y="5022407"/>
              <a:ext cx="914400" cy="914400"/>
            </a:xfrm>
            <a:prstGeom prst="rect">
              <a:avLst/>
            </a:prstGeom>
          </p:spPr>
        </p:pic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9F38EF3-8D4D-2936-2E89-D2E03ED7CC6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rot="10800000" flipV="1">
              <a:off x="6478579" y="1297482"/>
              <a:ext cx="1854366" cy="3127862"/>
            </a:xfrm>
            <a:prstGeom prst="curvedConnector2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Empty battery with solid fill">
              <a:extLst>
                <a:ext uri="{FF2B5EF4-FFF2-40B4-BE49-F238E27FC236}">
                  <a16:creationId xmlns:a16="http://schemas.microsoft.com/office/drawing/2014/main" id="{57DBEAB6-03F8-C716-FFD9-8304CA58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60562" y="713039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7258619" y="5036534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2AB63-2520-F434-DD08-896307CE091E}"/>
              </a:ext>
            </a:extLst>
          </p:cNvPr>
          <p:cNvSpPr txBox="1"/>
          <p:nvPr/>
        </p:nvSpPr>
        <p:spPr>
          <a:xfrm>
            <a:off x="853030" y="5036534"/>
            <a:ext cx="506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Surprisingly, the presence of outgroup rivals also increased sentinel efforts…</a:t>
            </a:r>
          </a:p>
        </p:txBody>
      </p:sp>
    </p:spTree>
    <p:extLst>
      <p:ext uri="{BB962C8B-B14F-4D97-AF65-F5344CB8AC3E}">
        <p14:creationId xmlns:p14="http://schemas.microsoft.com/office/powerpoint/2010/main" val="667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5CE6D-8134-97BA-8B92-99904C39B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306" y="2252592"/>
                <a:ext cx="5111658" cy="19066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	</a:t>
                </a:r>
                <a:r>
                  <a:rPr lang="en-CA" sz="4000" b="1" dirty="0"/>
                  <a:t>&gt;	   </a:t>
                </a:r>
                <a14:m>
                  <m:oMath xmlns:m="http://schemas.openxmlformats.org/officeDocument/2006/math">
                    <m:r>
                      <a:rPr lang="en-CA" sz="4000" b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sz="4000" b="1" dirty="0"/>
                  <a:t>	       &gt;</a:t>
                </a:r>
              </a:p>
              <a:p>
                <a:pPr marL="0" indent="0">
                  <a:buNone/>
                </a:pPr>
                <a:endParaRPr lang="en-CA" sz="4000" b="1" dirty="0"/>
              </a:p>
              <a:p>
                <a:pPr marL="0" indent="0">
                  <a:buNone/>
                </a:pPr>
                <a:r>
                  <a:rPr lang="en-CA" dirty="0"/>
                  <a:t>Why?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5CE6D-8134-97BA-8B92-99904C39B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306" y="2252592"/>
                <a:ext cx="5111658" cy="1906634"/>
              </a:xfrm>
              <a:blipFill>
                <a:blip r:embed="rId3"/>
                <a:stretch>
                  <a:fillRect l="-2384" t="-8654" b="-5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D1C68B6-A7D2-8D4F-CCC8-1DD73BD50604}"/>
              </a:ext>
            </a:extLst>
          </p:cNvPr>
          <p:cNvGrpSpPr/>
          <p:nvPr/>
        </p:nvGrpSpPr>
        <p:grpSpPr>
          <a:xfrm>
            <a:off x="6006007" y="713039"/>
            <a:ext cx="6092511" cy="5223768"/>
            <a:chOff x="6006007" y="713039"/>
            <a:chExt cx="6092511" cy="52237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330EF8-BB56-43BC-1886-CB1B5A3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2945" y="904275"/>
              <a:ext cx="816429" cy="7864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D8BF52-5CAB-F31C-B0BD-5910489E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006007" y="4425344"/>
              <a:ext cx="945144" cy="663612"/>
            </a:xfrm>
            <a:prstGeom prst="rect">
              <a:avLst/>
            </a:prstGeom>
          </p:spPr>
        </p:pic>
        <p:pic>
          <p:nvPicPr>
            <p:cNvPr id="10" name="Picture 9" descr="A cartoon tree with a black background&#10;&#10;Description automatically generated">
              <a:extLst>
                <a:ext uri="{FF2B5EF4-FFF2-40B4-BE49-F238E27FC236}">
                  <a16:creationId xmlns:a16="http://schemas.microsoft.com/office/drawing/2014/main" id="{521AE859-A3AD-C0D2-783E-9C6418257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980" y="3698575"/>
              <a:ext cx="1453538" cy="1453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F020F2-F3BF-EB03-0200-22CF5E2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93959" y="4026069"/>
              <a:ext cx="324668" cy="3127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841D63-2D98-04B7-6AF6-0857113099F3}"/>
                </a:ext>
              </a:extLst>
            </p:cNvPr>
            <p:cNvSpPr txBox="1"/>
            <p:nvPr/>
          </p:nvSpPr>
          <p:spPr>
            <a:xfrm rot="17935129">
              <a:off x="5841019" y="208286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present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FBBE939-A225-7BBF-5321-D5BCCA70D44F}"/>
                </a:ext>
              </a:extLst>
            </p:cNvPr>
            <p:cNvCxnSpPr>
              <a:cxnSpLocks/>
              <a:stCxn id="8" idx="2"/>
              <a:endCxn id="22" idx="3"/>
            </p:cNvCxnSpPr>
            <p:nvPr/>
          </p:nvCxnSpPr>
          <p:spPr>
            <a:xfrm rot="5400000">
              <a:off x="7455624" y="2952176"/>
              <a:ext cx="2547025" cy="24049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2A7D2A-AB4B-EF46-CB52-1E3372300A99}"/>
                </a:ext>
              </a:extLst>
            </p:cNvPr>
            <p:cNvSpPr txBox="1"/>
            <p:nvPr/>
          </p:nvSpPr>
          <p:spPr>
            <a:xfrm rot="16200000">
              <a:off x="7545341" y="264475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Absent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20C7DF7-CC9E-B0D3-21DB-A116EB9645D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07301" y="4693039"/>
              <a:ext cx="1267441" cy="736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846ACE-27CF-BA2E-EE5F-9751D6D8A0EA}"/>
                </a:ext>
              </a:extLst>
            </p:cNvPr>
            <p:cNvSpPr txBox="1"/>
            <p:nvPr/>
          </p:nvSpPr>
          <p:spPr>
            <a:xfrm>
              <a:off x="7212127" y="4338800"/>
              <a:ext cx="84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  Risk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F05F99DC-54AE-0E7E-3D5C-E78539AA9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141" y="4708132"/>
              <a:ext cx="1550219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61523-26AD-262F-3C23-07F82D56591E}"/>
                </a:ext>
              </a:extLst>
            </p:cNvPr>
            <p:cNvSpPr txBox="1"/>
            <p:nvPr/>
          </p:nvSpPr>
          <p:spPr>
            <a:xfrm>
              <a:off x="9189141" y="4026069"/>
              <a:ext cx="158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Lost foraging opportunity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EBF1623F-0942-266A-66A8-A355D868753F}"/>
                </a:ext>
              </a:extLst>
            </p:cNvPr>
            <p:cNvCxnSpPr>
              <a:stCxn id="10" idx="0"/>
              <a:endCxn id="8" idx="3"/>
            </p:cNvCxnSpPr>
            <p:nvPr/>
          </p:nvCxnSpPr>
          <p:spPr>
            <a:xfrm rot="16200000" flipV="1">
              <a:off x="9060016" y="1386841"/>
              <a:ext cx="2401093" cy="222237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F6743-770E-9E08-53FA-7DD062AD09F5}"/>
                </a:ext>
              </a:extLst>
            </p:cNvPr>
            <p:cNvSpPr txBox="1"/>
            <p:nvPr/>
          </p:nvSpPr>
          <p:spPr>
            <a:xfrm>
              <a:off x="9189141" y="4767921"/>
              <a:ext cx="1838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2">
                      <a:lumMod val="50000"/>
                      <a:lumOff val="50000"/>
                    </a:schemeClr>
                  </a:solidFill>
                  <a:sym typeface="Symbol" panose="05050102010706020507" pitchFamily="18" charset="2"/>
                </a:rPr>
                <a:t>Earlier threat detection</a:t>
              </a:r>
            </a:p>
            <a:p>
              <a:endParaRPr lang="en-CA" b="1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1" name="Graphic 20" descr="Full battery with solid fill">
              <a:extLst>
                <a:ext uri="{FF2B5EF4-FFF2-40B4-BE49-F238E27FC236}">
                  <a16:creationId xmlns:a16="http://schemas.microsoft.com/office/drawing/2014/main" id="{48F53F36-3358-9F51-0E5A-3169650C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61427" y="5022407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Battery with solid fill">
              <a:extLst>
                <a:ext uri="{FF2B5EF4-FFF2-40B4-BE49-F238E27FC236}">
                  <a16:creationId xmlns:a16="http://schemas.microsoft.com/office/drawing/2014/main" id="{33030D7D-5B9E-6EBC-7FCF-504A104B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8259911" y="4237713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ttery charging with solid fill">
              <a:extLst>
                <a:ext uri="{FF2B5EF4-FFF2-40B4-BE49-F238E27FC236}">
                  <a16:creationId xmlns:a16="http://schemas.microsoft.com/office/drawing/2014/main" id="{FC097563-E770-7C82-6A75-434F6935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021378" y="5022407"/>
              <a:ext cx="914400" cy="914400"/>
            </a:xfrm>
            <a:prstGeom prst="rect">
              <a:avLst/>
            </a:prstGeom>
          </p:spPr>
        </p:pic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9F38EF3-8D4D-2936-2E89-D2E03ED7CC6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rot="10800000" flipV="1">
              <a:off x="6478579" y="1297482"/>
              <a:ext cx="1854366" cy="3127862"/>
            </a:xfrm>
            <a:prstGeom prst="curvedConnector2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Empty battery with solid fill">
              <a:extLst>
                <a:ext uri="{FF2B5EF4-FFF2-40B4-BE49-F238E27FC236}">
                  <a16:creationId xmlns:a16="http://schemas.microsoft.com/office/drawing/2014/main" id="{57DBEAB6-03F8-C716-FFD9-8304CA58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60562" y="713039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8368323" y="5312229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2AB63-2520-F434-DD08-896307CE091E}"/>
              </a:ext>
            </a:extLst>
          </p:cNvPr>
          <p:cNvSpPr txBox="1"/>
          <p:nvPr/>
        </p:nvSpPr>
        <p:spPr>
          <a:xfrm>
            <a:off x="870422" y="4179793"/>
            <a:ext cx="50662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Could be energy-related but also be a result of different benefits provided by the behaviour.</a:t>
            </a:r>
          </a:p>
        </p:txBody>
      </p:sp>
      <p:pic>
        <p:nvPicPr>
          <p:cNvPr id="6" name="Graphic 5" descr="Female with solid fill">
            <a:extLst>
              <a:ext uri="{FF2B5EF4-FFF2-40B4-BE49-F238E27FC236}">
                <a16:creationId xmlns:a16="http://schemas.microsoft.com/office/drawing/2014/main" id="{B1EEC003-CE51-7525-1E5D-035266B13E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86693" y="2020698"/>
            <a:ext cx="914400" cy="914400"/>
          </a:xfrm>
          <a:prstGeom prst="rect">
            <a:avLst/>
          </a:prstGeom>
        </p:spPr>
      </p:pic>
      <p:pic>
        <p:nvPicPr>
          <p:cNvPr id="7" name="Graphic 6" descr="Male with solid fill">
            <a:extLst>
              <a:ext uri="{FF2B5EF4-FFF2-40B4-BE49-F238E27FC236}">
                <a16:creationId xmlns:a16="http://schemas.microsoft.com/office/drawing/2014/main" id="{32235B0B-657D-470F-EBC1-9BD6FB9BCE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0942" y="2020698"/>
            <a:ext cx="914400" cy="914400"/>
          </a:xfrm>
          <a:prstGeom prst="rect">
            <a:avLst/>
          </a:prstGeom>
        </p:spPr>
      </p:pic>
      <p:pic>
        <p:nvPicPr>
          <p:cNvPr id="27" name="Graphic 26" descr="Male with solid fill">
            <a:extLst>
              <a:ext uri="{FF2B5EF4-FFF2-40B4-BE49-F238E27FC236}">
                <a16:creationId xmlns:a16="http://schemas.microsoft.com/office/drawing/2014/main" id="{90EA5B44-3CC4-7ABA-8F98-306DD6ED74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36008" y="2016796"/>
            <a:ext cx="914400" cy="914400"/>
          </a:xfrm>
          <a:prstGeom prst="rect">
            <a:avLst/>
          </a:prstGeom>
        </p:spPr>
      </p:pic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EF22D003-0B4D-4821-69A3-7C397324B0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74771" y="2047877"/>
            <a:ext cx="914400" cy="914400"/>
          </a:xfrm>
          <a:prstGeom prst="rect">
            <a:avLst/>
          </a:prstGeom>
        </p:spPr>
      </p:pic>
      <p:pic>
        <p:nvPicPr>
          <p:cNvPr id="30" name="Graphic 29" descr="Crown with solid fill">
            <a:extLst>
              <a:ext uri="{FF2B5EF4-FFF2-40B4-BE49-F238E27FC236}">
                <a16:creationId xmlns:a16="http://schemas.microsoft.com/office/drawing/2014/main" id="{FB2AB624-7D70-F76C-86F4-92B868A40D4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0942" y="1369806"/>
            <a:ext cx="914400" cy="914400"/>
          </a:xfrm>
          <a:prstGeom prst="rect">
            <a:avLst/>
          </a:prstGeom>
        </p:spPr>
      </p:pic>
      <p:pic>
        <p:nvPicPr>
          <p:cNvPr id="31" name="Graphic 30" descr="Crown with solid fill">
            <a:extLst>
              <a:ext uri="{FF2B5EF4-FFF2-40B4-BE49-F238E27FC236}">
                <a16:creationId xmlns:a16="http://schemas.microsoft.com/office/drawing/2014/main" id="{6D21C180-CF31-9B66-D016-821F6AB647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64408" y="1342998"/>
            <a:ext cx="914400" cy="914400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9E733F9E-5CE4-9957-F7DD-93CF216B51E7}"/>
              </a:ext>
            </a:extLst>
          </p:cNvPr>
          <p:cNvSpPr/>
          <p:nvPr/>
        </p:nvSpPr>
        <p:spPr>
          <a:xfrm>
            <a:off x="9514890" y="5408707"/>
            <a:ext cx="598561" cy="92333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450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Non-antipredator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06" y="1690688"/>
            <a:ext cx="5111658" cy="4866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sentinel’s perch provides good visibility over a large area.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This could provide non-antipredator benefits to certain individuals:</a:t>
            </a:r>
          </a:p>
          <a:p>
            <a:pPr>
              <a:buFontTx/>
              <a:buChar char="-"/>
            </a:pPr>
            <a:r>
              <a:rPr lang="en-CA" dirty="0"/>
              <a:t>Territory defense</a:t>
            </a:r>
          </a:p>
          <a:p>
            <a:pPr>
              <a:buFontTx/>
              <a:buChar char="-"/>
            </a:pPr>
            <a:r>
              <a:rPr lang="en-CA" dirty="0"/>
              <a:t>Mate guarding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FDC05B-DD0A-1B3E-DCA9-65180623516F}"/>
              </a:ext>
            </a:extLst>
          </p:cNvPr>
          <p:cNvGrpSpPr/>
          <p:nvPr/>
        </p:nvGrpSpPr>
        <p:grpSpPr>
          <a:xfrm>
            <a:off x="6006007" y="713039"/>
            <a:ext cx="6092511" cy="5223768"/>
            <a:chOff x="6006007" y="713039"/>
            <a:chExt cx="6092511" cy="52237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330EF8-BB56-43BC-1886-CB1B5A3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945" y="904275"/>
              <a:ext cx="816429" cy="7864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D8BF52-5CAB-F31C-B0BD-5910489E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006007" y="4425344"/>
              <a:ext cx="945144" cy="663612"/>
            </a:xfrm>
            <a:prstGeom prst="rect">
              <a:avLst/>
            </a:prstGeom>
          </p:spPr>
        </p:pic>
        <p:pic>
          <p:nvPicPr>
            <p:cNvPr id="10" name="Picture 9" descr="A cartoon tree with a black background&#10;&#10;Description automatically generated">
              <a:extLst>
                <a:ext uri="{FF2B5EF4-FFF2-40B4-BE49-F238E27FC236}">
                  <a16:creationId xmlns:a16="http://schemas.microsoft.com/office/drawing/2014/main" id="{521AE859-A3AD-C0D2-783E-9C6418257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980" y="3698575"/>
              <a:ext cx="1453538" cy="1453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F020F2-F3BF-EB03-0200-22CF5E2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959" y="4026069"/>
              <a:ext cx="324668" cy="3127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841D63-2D98-04B7-6AF6-0857113099F3}"/>
                </a:ext>
              </a:extLst>
            </p:cNvPr>
            <p:cNvSpPr txBox="1"/>
            <p:nvPr/>
          </p:nvSpPr>
          <p:spPr>
            <a:xfrm rot="17935129">
              <a:off x="5841019" y="208286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present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FBBE939-A225-7BBF-5321-D5BCCA70D44F}"/>
                </a:ext>
              </a:extLst>
            </p:cNvPr>
            <p:cNvCxnSpPr>
              <a:cxnSpLocks/>
              <a:stCxn id="8" idx="2"/>
              <a:endCxn id="22" idx="3"/>
            </p:cNvCxnSpPr>
            <p:nvPr/>
          </p:nvCxnSpPr>
          <p:spPr>
            <a:xfrm rot="5400000">
              <a:off x="7455624" y="2952176"/>
              <a:ext cx="2547025" cy="24049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2A7D2A-AB4B-EF46-CB52-1E3372300A99}"/>
                </a:ext>
              </a:extLst>
            </p:cNvPr>
            <p:cNvSpPr txBox="1"/>
            <p:nvPr/>
          </p:nvSpPr>
          <p:spPr>
            <a:xfrm rot="16200000">
              <a:off x="7545341" y="264475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Absent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20C7DF7-CC9E-B0D3-21DB-A116EB9645D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07301" y="4693039"/>
              <a:ext cx="1267441" cy="736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846ACE-27CF-BA2E-EE5F-9751D6D8A0EA}"/>
                </a:ext>
              </a:extLst>
            </p:cNvPr>
            <p:cNvSpPr txBox="1"/>
            <p:nvPr/>
          </p:nvSpPr>
          <p:spPr>
            <a:xfrm>
              <a:off x="7212127" y="4338800"/>
              <a:ext cx="84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  Risk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F05F99DC-54AE-0E7E-3D5C-E78539AA9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141" y="4708132"/>
              <a:ext cx="1550219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61523-26AD-262F-3C23-07F82D56591E}"/>
                </a:ext>
              </a:extLst>
            </p:cNvPr>
            <p:cNvSpPr txBox="1"/>
            <p:nvPr/>
          </p:nvSpPr>
          <p:spPr>
            <a:xfrm>
              <a:off x="9189141" y="4026069"/>
              <a:ext cx="158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Lost foraging opportunity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EBF1623F-0942-266A-66A8-A355D868753F}"/>
                </a:ext>
              </a:extLst>
            </p:cNvPr>
            <p:cNvCxnSpPr>
              <a:stCxn id="10" idx="0"/>
              <a:endCxn id="8" idx="3"/>
            </p:cNvCxnSpPr>
            <p:nvPr/>
          </p:nvCxnSpPr>
          <p:spPr>
            <a:xfrm rot="16200000" flipV="1">
              <a:off x="9060016" y="1386841"/>
              <a:ext cx="2401093" cy="222237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F6743-770E-9E08-53FA-7DD062AD09F5}"/>
                </a:ext>
              </a:extLst>
            </p:cNvPr>
            <p:cNvSpPr txBox="1"/>
            <p:nvPr/>
          </p:nvSpPr>
          <p:spPr>
            <a:xfrm>
              <a:off x="9189141" y="4767921"/>
              <a:ext cx="1838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2">
                      <a:lumMod val="50000"/>
                      <a:lumOff val="50000"/>
                    </a:schemeClr>
                  </a:solidFill>
                  <a:sym typeface="Symbol" panose="05050102010706020507" pitchFamily="18" charset="2"/>
                </a:rPr>
                <a:t>Earlier threat detection</a:t>
              </a:r>
            </a:p>
            <a:p>
              <a:endParaRPr lang="en-CA" b="1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1" name="Graphic 20" descr="Full battery with solid fill">
              <a:extLst>
                <a:ext uri="{FF2B5EF4-FFF2-40B4-BE49-F238E27FC236}">
                  <a16:creationId xmlns:a16="http://schemas.microsoft.com/office/drawing/2014/main" id="{48F53F36-3358-9F51-0E5A-3169650C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1427" y="5022407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Battery with solid fill">
              <a:extLst>
                <a:ext uri="{FF2B5EF4-FFF2-40B4-BE49-F238E27FC236}">
                  <a16:creationId xmlns:a16="http://schemas.microsoft.com/office/drawing/2014/main" id="{33030D7D-5B9E-6EBC-7FCF-504A104B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259911" y="4237713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ttery charging with solid fill">
              <a:extLst>
                <a:ext uri="{FF2B5EF4-FFF2-40B4-BE49-F238E27FC236}">
                  <a16:creationId xmlns:a16="http://schemas.microsoft.com/office/drawing/2014/main" id="{FC097563-E770-7C82-6A75-434F6935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021378" y="5022407"/>
              <a:ext cx="914400" cy="914400"/>
            </a:xfrm>
            <a:prstGeom prst="rect">
              <a:avLst/>
            </a:prstGeom>
          </p:spPr>
        </p:pic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9F38EF3-8D4D-2936-2E89-D2E03ED7CC6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rot="10800000" flipV="1">
              <a:off x="6478579" y="1297482"/>
              <a:ext cx="1854366" cy="3127862"/>
            </a:xfrm>
            <a:prstGeom prst="curvedConnector2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Empty battery with solid fill">
              <a:extLst>
                <a:ext uri="{FF2B5EF4-FFF2-40B4-BE49-F238E27FC236}">
                  <a16:creationId xmlns:a16="http://schemas.microsoft.com/office/drawing/2014/main" id="{57DBEAB6-03F8-C716-FFD9-8304CA58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60562" y="713039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0D43E25B-278A-F0B4-8BED-C9A4415CC314}"/>
              </a:ext>
            </a:extLst>
          </p:cNvPr>
          <p:cNvSpPr/>
          <p:nvPr/>
        </p:nvSpPr>
        <p:spPr>
          <a:xfrm>
            <a:off x="9514890" y="5408707"/>
            <a:ext cx="598561" cy="92333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698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2 -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874"/>
            <a:ext cx="10515600" cy="4995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Both intrinsic and extrinsic factors could have great effects on sentinel decision-making:</a:t>
            </a:r>
          </a:p>
          <a:p>
            <a:pPr>
              <a:buFontTx/>
              <a:buChar char="-"/>
            </a:pPr>
            <a:r>
              <a:rPr lang="en-CA" b="1" dirty="0"/>
              <a:t>Energetic availability </a:t>
            </a:r>
            <a:r>
              <a:rPr lang="en-CA" b="1" dirty="0">
                <a:sym typeface="Symbol" panose="05050102010706020507" pitchFamily="18" charset="2"/>
              </a:rPr>
              <a:t> =  Sentinel behaviour</a:t>
            </a:r>
          </a:p>
          <a:p>
            <a:pPr>
              <a:buFontTx/>
              <a:buChar char="-"/>
            </a:pPr>
            <a:r>
              <a:rPr lang="en-CA" b="1" dirty="0">
                <a:sym typeface="Symbol" panose="05050102010706020507" pitchFamily="18" charset="2"/>
              </a:rPr>
              <a:t>Risk  =  Sentinel behaviour</a:t>
            </a:r>
          </a:p>
          <a:p>
            <a:pPr marL="0" indent="0">
              <a:buNone/>
            </a:pPr>
            <a:endParaRPr lang="en-CA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dirty="0">
                <a:sym typeface="Symbol" panose="05050102010706020507" pitchFamily="18" charset="2"/>
              </a:rPr>
              <a:t>Habitat can affect these factors, in turn affecting sentinel behaviour (e.g. Urban vs Natural environments).</a:t>
            </a:r>
          </a:p>
          <a:p>
            <a:pPr marL="0" indent="0">
              <a:buNone/>
            </a:pPr>
            <a:endParaRPr lang="en-CA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049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79F9-C23B-4316-6580-15985D83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important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256B-E465-1A59-13CD-76129C18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A careful balance between two essential needs must be maintained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BD0CA3A-C033-68E8-CBF4-B28845493FC9}"/>
              </a:ext>
            </a:extLst>
          </p:cNvPr>
          <p:cNvSpPr/>
          <p:nvPr/>
        </p:nvSpPr>
        <p:spPr>
          <a:xfrm>
            <a:off x="5624384" y="4211359"/>
            <a:ext cx="943232" cy="9507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B7AF6-1D43-255D-EB2F-1CC53CECD307}"/>
              </a:ext>
            </a:extLst>
          </p:cNvPr>
          <p:cNvSpPr/>
          <p:nvPr/>
        </p:nvSpPr>
        <p:spPr>
          <a:xfrm>
            <a:off x="2815281" y="4001294"/>
            <a:ext cx="6561438" cy="2100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79065-6C57-5379-DFE8-F2D3EC8ADD08}"/>
              </a:ext>
            </a:extLst>
          </p:cNvPr>
          <p:cNvSpPr txBox="1"/>
          <p:nvPr/>
        </p:nvSpPr>
        <p:spPr>
          <a:xfrm>
            <a:off x="2815281" y="4211359"/>
            <a:ext cx="88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1DE48-F286-47D4-2EDF-B2F4BE76F63F}"/>
              </a:ext>
            </a:extLst>
          </p:cNvPr>
          <p:cNvSpPr txBox="1"/>
          <p:nvPr/>
        </p:nvSpPr>
        <p:spPr>
          <a:xfrm>
            <a:off x="7474263" y="4211358"/>
            <a:ext cx="297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Not be eaten</a:t>
            </a:r>
          </a:p>
        </p:txBody>
      </p:sp>
    </p:spTree>
    <p:extLst>
      <p:ext uri="{BB962C8B-B14F-4D97-AF65-F5344CB8AC3E}">
        <p14:creationId xmlns:p14="http://schemas.microsoft.com/office/powerpoint/2010/main" val="3926803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B193-8EA8-D5CB-A349-A14CCCE96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Chapter 3:</a:t>
            </a:r>
            <a:br>
              <a:rPr lang="en-CA" b="1" dirty="0"/>
            </a:br>
            <a:br>
              <a:rPr lang="en-CA" dirty="0"/>
            </a:br>
            <a:r>
              <a:rPr lang="en-CA" dirty="0"/>
              <a:t>Heads Up!</a:t>
            </a:r>
            <a:br>
              <a:rPr lang="en-CA" dirty="0"/>
            </a:br>
            <a:r>
              <a:rPr lang="en-CA" dirty="0"/>
              <a:t>Social Vigilance Behaviour in American Crows</a:t>
            </a:r>
          </a:p>
        </p:txBody>
      </p:sp>
    </p:spTree>
    <p:extLst>
      <p:ext uri="{BB962C8B-B14F-4D97-AF65-F5344CB8AC3E}">
        <p14:creationId xmlns:p14="http://schemas.microsoft.com/office/powerpoint/2010/main" val="1416670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DB174B-74ED-7D81-25FC-15843A3DE0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740118"/>
            <a:ext cx="5554082" cy="5377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462E6-5F90-DD07-A7CA-35739AD3EFD3}"/>
              </a:ext>
            </a:extLst>
          </p:cNvPr>
          <p:cNvSpPr txBox="1"/>
          <p:nvPr/>
        </p:nvSpPr>
        <p:spPr>
          <a:xfrm>
            <a:off x="349113" y="6335395"/>
            <a:ext cx="5910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NY Times, 2019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01AA13-75F0-22FD-568D-C495CAFA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7169" y="1312094"/>
            <a:ext cx="5164404" cy="5378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F66E2-7A61-93CC-A187-1272F486ED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7D12-AA53-A4A2-2E6D-968145405496}"/>
              </a:ext>
            </a:extLst>
          </p:cNvPr>
          <p:cNvSpPr txBox="1"/>
          <p:nvPr/>
        </p:nvSpPr>
        <p:spPr>
          <a:xfrm>
            <a:off x="6281283" y="6488668"/>
            <a:ext cx="5910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NY Times, 2019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316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48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Urban areas are not </a:t>
            </a:r>
            <a:r>
              <a:rPr lang="fr-CA" dirty="0" err="1">
                <a:cs typeface="Calibri"/>
              </a:rPr>
              <a:t>uniform</a:t>
            </a:r>
            <a:r>
              <a:rPr lang="fr-CA" dirty="0">
                <a:cs typeface="Calibri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1" y="3111318"/>
            <a:ext cx="458484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8" descr="A carpet with a map of buildings and roads&#10;&#10;Description automatically generated">
            <a:extLst>
              <a:ext uri="{FF2B5EF4-FFF2-40B4-BE49-F238E27FC236}">
                <a16:creationId xmlns:a16="http://schemas.microsoft.com/office/drawing/2014/main" id="{D2841ACE-646F-8FFE-6F74-0DD5A158F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40" y="1010188"/>
            <a:ext cx="6768960" cy="44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584"/>
            <a:ext cx="10515600" cy="1325563"/>
          </a:xfrm>
        </p:spPr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385720" y="5908921"/>
            <a:ext cx="524846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effectLst/>
              </a:rPr>
              <a:t>American crow population increasing in urban areas over the last 5 decades</a:t>
            </a:r>
          </a:p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7347927" y="2717639"/>
            <a:ext cx="5073526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How </a:t>
            </a:r>
            <a:r>
              <a:rPr lang="fr-CA" sz="2800" dirty="0" err="1">
                <a:cs typeface="Calibri"/>
              </a:rPr>
              <a:t>could</a:t>
            </a:r>
            <a:r>
              <a:rPr lang="fr-CA" sz="2800" dirty="0">
                <a:cs typeface="Calibri"/>
              </a:rPr>
              <a:t> the use of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behaviour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contribute</a:t>
            </a:r>
            <a:r>
              <a:rPr lang="fr-CA" sz="2800" dirty="0">
                <a:cs typeface="Calibri"/>
              </a:rPr>
              <a:t> to the </a:t>
            </a:r>
            <a:r>
              <a:rPr lang="fr-CA" sz="2800" dirty="0" err="1">
                <a:cs typeface="Calibri"/>
              </a:rPr>
              <a:t>success</a:t>
            </a:r>
            <a:r>
              <a:rPr lang="fr-CA" sz="2800" dirty="0">
                <a:cs typeface="Calibri"/>
              </a:rPr>
              <a:t> of American crows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DF1702-17A6-A9C8-458E-4F8C44779C14}"/>
              </a:ext>
            </a:extLst>
          </p:cNvPr>
          <p:cNvGrpSpPr/>
          <p:nvPr/>
        </p:nvGrpSpPr>
        <p:grpSpPr>
          <a:xfrm>
            <a:off x="601069" y="151584"/>
            <a:ext cx="7721339" cy="5846277"/>
            <a:chOff x="738229" y="197357"/>
            <a:chExt cx="7721339" cy="58462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643C2C-2C28-4AA1-4AA4-0F2E28F0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29" y="1299859"/>
              <a:ext cx="6609698" cy="4743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0342ED-5211-2C06-90FB-F810452E3063}"/>
                </a:ext>
              </a:extLst>
            </p:cNvPr>
            <p:cNvSpPr txBox="1"/>
            <p:nvPr/>
          </p:nvSpPr>
          <p:spPr>
            <a:xfrm>
              <a:off x="1949841" y="1416632"/>
              <a:ext cx="2197274" cy="31315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2B434A-98A1-C161-048A-3CE84BB617FE}"/>
                </a:ext>
              </a:extLst>
            </p:cNvPr>
            <p:cNvSpPr txBox="1"/>
            <p:nvPr/>
          </p:nvSpPr>
          <p:spPr>
            <a:xfrm rot="16200000">
              <a:off x="-179590" y="3288158"/>
              <a:ext cx="281237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2000" b="1" dirty="0">
                  <a:cs typeface="Calibri"/>
                </a:rPr>
                <a:t>Crows </a:t>
              </a:r>
              <a:r>
                <a:rPr lang="fr-CA" sz="2000" b="1" dirty="0" err="1">
                  <a:cs typeface="Calibri"/>
                </a:rPr>
                <a:t>spotted</a:t>
              </a:r>
              <a:r>
                <a:rPr lang="fr-CA" sz="2000" b="1" dirty="0">
                  <a:cs typeface="Calibri"/>
                </a:rPr>
                <a:t> per </a:t>
              </a:r>
              <a:r>
                <a:rPr lang="fr-CA" sz="2000" b="1" dirty="0" err="1">
                  <a:cs typeface="Calibri"/>
                </a:rPr>
                <a:t>hour</a:t>
              </a:r>
              <a:endParaRPr lang="fr-CA" sz="2000" dirty="0">
                <a:cs typeface="Calibri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29D41E-8F0D-D547-E6FD-31FAA5E45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112" y="197357"/>
              <a:ext cx="4073456" cy="3590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7733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727729"/>
            <a:ext cx="5092194" cy="34492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en-CA" dirty="0"/>
          </a:p>
          <a:p>
            <a:r>
              <a:rPr lang="en-CA" dirty="0"/>
              <a:t>Foraging bouts were video recorded from a distance and analyzed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Two</a:t>
            </a:r>
            <a:r>
              <a:rPr lang="fr-CA" dirty="0"/>
              <a:t> main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‘</a:t>
            </a:r>
            <a:r>
              <a:rPr lang="fr-CA" dirty="0" err="1"/>
              <a:t>foraging</a:t>
            </a:r>
            <a:r>
              <a:rPr lang="fr-CA" dirty="0"/>
              <a:t> time’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 (or bouts)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52682" y="5135382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4505820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8122"/>
          <a:ext cx="10515600" cy="4858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69959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Generalized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20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2103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56E577A-550A-54E3-F266-2CE75E50CBBC}"/>
              </a:ext>
            </a:extLst>
          </p:cNvPr>
          <p:cNvSpPr/>
          <p:nvPr/>
        </p:nvSpPr>
        <p:spPr>
          <a:xfrm>
            <a:off x="4343400" y="2125980"/>
            <a:ext cx="7189470" cy="445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70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28789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79F9-C23B-4316-6580-15985D83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important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256B-E465-1A59-13CD-76129C18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Two mutually exclusive requirements; too much of either is unfit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BD0CA3A-C033-68E8-CBF4-B28845493FC9}"/>
              </a:ext>
            </a:extLst>
          </p:cNvPr>
          <p:cNvSpPr/>
          <p:nvPr/>
        </p:nvSpPr>
        <p:spPr>
          <a:xfrm>
            <a:off x="5624384" y="4211359"/>
            <a:ext cx="943232" cy="9507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04A87C-F362-CBBE-ED3B-673658250F4A}"/>
              </a:ext>
            </a:extLst>
          </p:cNvPr>
          <p:cNvGrpSpPr/>
          <p:nvPr/>
        </p:nvGrpSpPr>
        <p:grpSpPr>
          <a:xfrm>
            <a:off x="2815280" y="3214881"/>
            <a:ext cx="6561440" cy="1642809"/>
            <a:chOff x="2815280" y="3214881"/>
            <a:chExt cx="6561440" cy="164280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B8E4EB-77DF-6E78-55E6-60D6A7AB181D}"/>
                </a:ext>
              </a:extLst>
            </p:cNvPr>
            <p:cNvGrpSpPr/>
            <p:nvPr/>
          </p:nvGrpSpPr>
          <p:grpSpPr>
            <a:xfrm>
              <a:off x="2815280" y="4001294"/>
              <a:ext cx="6561440" cy="856396"/>
              <a:chOff x="2815280" y="4001294"/>
              <a:chExt cx="6561440" cy="85639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2B7AF6-1D43-255D-EB2F-1CC53CECD307}"/>
                  </a:ext>
                </a:extLst>
              </p:cNvPr>
              <p:cNvSpPr/>
              <p:nvPr/>
            </p:nvSpPr>
            <p:spPr>
              <a:xfrm>
                <a:off x="2815281" y="4001294"/>
                <a:ext cx="6561438" cy="21006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79065-6C57-5379-DFE8-F2D3EC8ADD08}"/>
                  </a:ext>
                </a:extLst>
              </p:cNvPr>
              <p:cNvSpPr txBox="1"/>
              <p:nvPr/>
            </p:nvSpPr>
            <p:spPr>
              <a:xfrm>
                <a:off x="2815280" y="4211359"/>
                <a:ext cx="21645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Foraging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51DE48-F286-47D4-2EDF-B2F4BE76F63F}"/>
                  </a:ext>
                </a:extLst>
              </p:cNvPr>
              <p:cNvSpPr txBox="1"/>
              <p:nvPr/>
            </p:nvSpPr>
            <p:spPr>
              <a:xfrm>
                <a:off x="7341514" y="4211358"/>
                <a:ext cx="20352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Vigilance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B098AC-0440-F49B-36F0-7AA90D59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5280" y="3439717"/>
              <a:ext cx="816430" cy="5732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EB3951-D9FA-9BE8-B69B-792B1998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0290" y="3214881"/>
              <a:ext cx="816429" cy="78641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5FE3C-36B0-FEFA-F204-EDB5C64CAA97}"/>
              </a:ext>
            </a:extLst>
          </p:cNvPr>
          <p:cNvSpPr txBox="1"/>
          <p:nvPr/>
        </p:nvSpPr>
        <p:spPr>
          <a:xfrm>
            <a:off x="4675181" y="5297058"/>
            <a:ext cx="284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B0F0"/>
                </a:solidFill>
                <a:sym typeface="Symbol" panose="05050102010706020507" pitchFamily="18" charset="2"/>
              </a:rPr>
              <a:t> Safety</a:t>
            </a:r>
          </a:p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 Risk of starvation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E6681-BDC6-32CD-F673-6F236A88E81B}"/>
              </a:ext>
            </a:extLst>
          </p:cNvPr>
          <p:cNvSpPr txBox="1"/>
          <p:nvPr/>
        </p:nvSpPr>
        <p:spPr>
          <a:xfrm>
            <a:off x="4675181" y="5299884"/>
            <a:ext cx="284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B0F0"/>
                </a:solidFill>
                <a:sym typeface="Symbol" panose="05050102010706020507" pitchFamily="18" charset="2"/>
              </a:rPr>
              <a:t> Satiation</a:t>
            </a:r>
          </a:p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 Risk of predation</a:t>
            </a:r>
          </a:p>
        </p:txBody>
      </p:sp>
    </p:spTree>
    <p:extLst>
      <p:ext uri="{BB962C8B-B14F-4D97-AF65-F5344CB8AC3E}">
        <p14:creationId xmlns:p14="http://schemas.microsoft.com/office/powerpoint/2010/main" val="61014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C2DA4CEB-C9CB-4807-8391-7EB125DB9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66" y="1230404"/>
            <a:ext cx="7878634" cy="5627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Contrary to my predictions, there were no significant effects!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83B8-7016-07AD-9422-96D396B3A949}"/>
              </a:ext>
            </a:extLst>
          </p:cNvPr>
          <p:cNvSpPr txBox="1"/>
          <p:nvPr/>
        </p:nvSpPr>
        <p:spPr>
          <a:xfrm rot="16200000">
            <a:off x="2186952" y="3309823"/>
            <a:ext cx="43078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Proportion of foraging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55E20-EAC7-AA83-DD66-6A0952760EB3}"/>
              </a:ext>
            </a:extLst>
          </p:cNvPr>
          <p:cNvSpPr/>
          <p:nvPr/>
        </p:nvSpPr>
        <p:spPr>
          <a:xfrm>
            <a:off x="6654800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10291718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232" y="3824409"/>
            <a:ext cx="467176" cy="4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951" y="235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119871" y="5128925"/>
            <a:ext cx="65069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81CD-00E4-E0B4-83D2-8679540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3800"/>
              <a:t>Behavioural Instance Duration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CDBF44-3268-E26C-43B4-3EF722E6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Sentinel presence did not significantly affect the duration of bouts.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200" dirty="0"/>
              <a:t>Bouts of foraging </a:t>
            </a:r>
            <a:r>
              <a:rPr lang="en-US" sz="2200" dirty="0" err="1"/>
              <a:t>behaviour</a:t>
            </a:r>
            <a:r>
              <a:rPr lang="en-US" sz="2200" dirty="0"/>
              <a:t> were significantly longer in green areas.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200" dirty="0"/>
              <a:t>No significant effects on bouts of alert </a:t>
            </a:r>
            <a:r>
              <a:rPr lang="en-US" sz="2200" dirty="0" err="1"/>
              <a:t>behaviour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557BD59-258F-60BA-A8EE-B7EB3777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B216-A391-9BBB-94FA-DD0C42A6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14" y="273656"/>
            <a:ext cx="759656" cy="73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F9C82-F7CA-D08B-7400-9BC2FD43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43" y="277490"/>
            <a:ext cx="1036697" cy="7278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A935DC-04C5-EC8A-2AAF-3F85F3911A39}"/>
              </a:ext>
            </a:extLst>
          </p:cNvPr>
          <p:cNvSpPr/>
          <p:nvPr/>
        </p:nvSpPr>
        <p:spPr>
          <a:xfrm>
            <a:off x="643278" y="3939339"/>
            <a:ext cx="3609594" cy="112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988438-E7D8-2C88-2405-8FF945955968}"/>
              </a:ext>
            </a:extLst>
          </p:cNvPr>
          <p:cNvSpPr/>
          <p:nvPr/>
        </p:nvSpPr>
        <p:spPr>
          <a:xfrm>
            <a:off x="643278" y="5238952"/>
            <a:ext cx="3609594" cy="112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5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81CD-00E4-E0B4-83D2-8679540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3800"/>
              <a:t>Behavioural Instance Duration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CDBF44-3268-E26C-43B4-3EF722E6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Significant interaction between sentinel presence and generalized environment on both foraging and alert </a:t>
            </a:r>
            <a:r>
              <a:rPr lang="en-CA" sz="2200" dirty="0"/>
              <a:t>behaviours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557BD59-258F-60BA-A8EE-B7EB3777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B216-A391-9BBB-94FA-DD0C42A6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14" y="273656"/>
            <a:ext cx="759656" cy="73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F9C82-F7CA-D08B-7400-9BC2FD43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43" y="277490"/>
            <a:ext cx="1036697" cy="7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09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ED1-48F7-ADDA-7E28-672288C2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9DD-6A17-C3D6-6795-C193E767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Food in green areas can take longer to forage on</a:t>
            </a:r>
          </a:p>
          <a:p>
            <a:r>
              <a:rPr lang="en-CA" dirty="0"/>
              <a:t>Vegetation might obscure food – </a:t>
            </a:r>
            <a:r>
              <a:rPr lang="en-CA" b="1" dirty="0">
                <a:solidFill>
                  <a:srgbClr val="FF0000"/>
                </a:solidFill>
              </a:rPr>
              <a:t>Time to find food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  <a:endParaRPr lang="en-CA" b="1" dirty="0">
              <a:solidFill>
                <a:srgbClr val="FF0000"/>
              </a:solidFill>
            </a:endParaRPr>
          </a:p>
          <a:p>
            <a:r>
              <a:rPr lang="en-CA" dirty="0"/>
              <a:t>Prey might use vegetation to escape – </a:t>
            </a:r>
            <a:r>
              <a:rPr lang="en-CA" b="1" dirty="0">
                <a:solidFill>
                  <a:srgbClr val="FF0000"/>
                </a:solidFill>
              </a:rPr>
              <a:t>Time to catch food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  <a:endParaRPr lang="en-CA" b="1" dirty="0">
              <a:solidFill>
                <a:srgbClr val="FF0000"/>
              </a:solidFill>
            </a:endParaRP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Comparatively, foraging in commercial areas could be easier</a:t>
            </a:r>
          </a:p>
          <a:p>
            <a:r>
              <a:rPr lang="en-CA" dirty="0"/>
              <a:t> Impermeable surfaces </a:t>
            </a:r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– </a:t>
            </a:r>
            <a:r>
              <a:rPr lang="en-CA" b="1" dirty="0">
                <a:solidFill>
                  <a:schemeClr val="accent1"/>
                </a:solidFill>
              </a:rPr>
              <a:t>Time to find/catch food </a:t>
            </a:r>
            <a:r>
              <a:rPr lang="en-CA" b="1" dirty="0">
                <a:solidFill>
                  <a:schemeClr val="accent1"/>
                </a:solidFill>
                <a:sym typeface="Symbol" panose="05050102010706020507" pitchFamily="18" charset="2"/>
              </a:rPr>
              <a:t></a:t>
            </a:r>
          </a:p>
          <a:p>
            <a:r>
              <a:rPr lang="en-CA" dirty="0">
                <a:sym typeface="Symbol" panose="05050102010706020507" pitchFamily="18" charset="2"/>
              </a:rPr>
              <a:t>Anthropogenic resources  </a:t>
            </a:r>
            <a:r>
              <a:rPr lang="en-CA" dirty="0"/>
              <a:t>– </a:t>
            </a:r>
            <a:r>
              <a:rPr lang="en-CA" b="1" dirty="0">
                <a:solidFill>
                  <a:schemeClr val="accent1"/>
                </a:solidFill>
              </a:rPr>
              <a:t>Time to find/catch food </a:t>
            </a:r>
            <a:r>
              <a:rPr lang="en-CA" b="1" dirty="0">
                <a:solidFill>
                  <a:schemeClr val="accent1"/>
                </a:solidFill>
                <a:sym typeface="Symbol" panose="05050102010706020507" pitchFamily="18" charset="2"/>
              </a:rPr>
              <a:t></a:t>
            </a:r>
          </a:p>
          <a:p>
            <a:pPr marL="0" indent="0">
              <a:buNone/>
            </a:pPr>
            <a:endParaRPr lang="en-CA" b="1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076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ED1-48F7-ADDA-7E28-672288C2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9DD-6A17-C3D6-6795-C193E767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This could explain the shift in preference towards anthropogenic resources in urbanized species.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However, foraging on urban resources could be unhealthy</a:t>
            </a:r>
          </a:p>
          <a:p>
            <a:r>
              <a:rPr lang="en-CA" dirty="0"/>
              <a:t>Caloric content </a:t>
            </a:r>
            <a:r>
              <a:rPr lang="en-CA" dirty="0">
                <a:sym typeface="Symbol" panose="05050102010706020507" pitchFamily="18" charset="2"/>
              </a:rPr>
              <a:t> but nutritional value </a:t>
            </a:r>
          </a:p>
          <a:p>
            <a:r>
              <a:rPr lang="en-CA" dirty="0">
                <a:sym typeface="Symbol" panose="05050102010706020507" pitchFamily="18" charset="2"/>
              </a:rPr>
              <a:t>Lower quality but easily accessible</a:t>
            </a:r>
          </a:p>
          <a:p>
            <a:endParaRPr lang="en-CA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dirty="0">
                <a:sym typeface="Symbol" panose="05050102010706020507" pitchFamily="18" charset="2"/>
              </a:rPr>
              <a:t>Higher quality resources in green areas </a:t>
            </a:r>
            <a:r>
              <a:rPr lang="en-CA" dirty="0"/>
              <a:t>– Worth the risk?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2295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3E03-BFD4-3160-8623-901FA71E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61FE-2E78-8C59-CB0E-B1DD6F6B3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5108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3F5E-C293-7671-3D4E-73BF2E3D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Sentinel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F3A5-CBEB-A6AE-1061-B826864A1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510"/>
            <a:ext cx="10515600" cy="438245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Benefits from sentinel coverage could depend on foraging environment.</a:t>
            </a:r>
          </a:p>
          <a:p>
            <a:pPr marL="0" indent="0">
              <a:buNone/>
            </a:pPr>
            <a:r>
              <a:rPr lang="en-CA" dirty="0"/>
              <a:t>Foragers could also be foraging in a ‘riskier’ but more efficient manner in the presence of a sentinel.</a:t>
            </a:r>
          </a:p>
          <a:p>
            <a:pPr marL="0" indent="0">
              <a:buNone/>
            </a:pPr>
            <a:r>
              <a:rPr lang="en-CA" dirty="0"/>
              <a:t>	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Graphic 4" descr="Fir tree outline">
            <a:extLst>
              <a:ext uri="{FF2B5EF4-FFF2-40B4-BE49-F238E27FC236}">
                <a16:creationId xmlns:a16="http://schemas.microsoft.com/office/drawing/2014/main" id="{D57B15EB-57BE-BD24-666C-D31A577AB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791903"/>
            <a:ext cx="2385060" cy="2385060"/>
          </a:xfrm>
          <a:prstGeom prst="rect">
            <a:avLst/>
          </a:prstGeom>
        </p:spPr>
      </p:pic>
      <p:pic>
        <p:nvPicPr>
          <p:cNvPr id="6" name="Graphic 5" descr="Fir tree outline">
            <a:extLst>
              <a:ext uri="{FF2B5EF4-FFF2-40B4-BE49-F238E27FC236}">
                <a16:creationId xmlns:a16="http://schemas.microsoft.com/office/drawing/2014/main" id="{0C093467-285B-A528-9685-87824C04C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6940" y="3791903"/>
            <a:ext cx="2385060" cy="2385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91E10-19CB-82F5-188F-FA880030D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483" y="5830566"/>
            <a:ext cx="493354" cy="346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D7032-6973-0B11-1E00-BD47B3C59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683" y="5830566"/>
            <a:ext cx="493354" cy="346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4C828-9BEC-639E-904A-B2FB15892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329" y="5349232"/>
            <a:ext cx="493354" cy="346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E784A-370A-0836-00F0-E55EFF4CD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140" y="5830565"/>
            <a:ext cx="493354" cy="346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DD58A7-2992-F7C6-26BA-E6B650D82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103" y="4897116"/>
            <a:ext cx="493354" cy="346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ECFBED-EEA6-4749-B14B-C9E810B73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163" y="5830564"/>
            <a:ext cx="493354" cy="346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F316D5-D9CA-8BEA-4799-F6E41635A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268" y="3522966"/>
            <a:ext cx="558404" cy="537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D31203-11CC-7520-7A1D-6DBEEA4D2701}"/>
              </a:ext>
            </a:extLst>
          </p:cNvPr>
          <p:cNvSpPr txBox="1"/>
          <p:nvPr/>
        </p:nvSpPr>
        <p:spPr>
          <a:xfrm>
            <a:off x="5234940" y="3977640"/>
            <a:ext cx="5237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More space between individuals – </a:t>
            </a:r>
            <a:r>
              <a:rPr lang="en-CA" b="1" dirty="0">
                <a:solidFill>
                  <a:srgbClr val="FF0000"/>
                </a:solidFill>
              </a:rPr>
              <a:t>Risk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</a:p>
          <a:p>
            <a:r>
              <a:rPr lang="en-CA" dirty="0"/>
              <a:t>Foraging over a wider area – </a:t>
            </a:r>
            <a:r>
              <a:rPr lang="en-CA" b="1" dirty="0">
                <a:solidFill>
                  <a:srgbClr val="00B0F0"/>
                </a:solidFill>
              </a:rPr>
              <a:t>Foraging Efficiency </a:t>
            </a:r>
            <a:r>
              <a:rPr lang="en-CA" b="1" dirty="0">
                <a:solidFill>
                  <a:srgbClr val="00B0F0"/>
                </a:solidFill>
                <a:sym typeface="Symbol" panose="05050102010706020507" pitchFamily="18" charset="2"/>
              </a:rPr>
              <a:t>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B05F76-5CA8-F1F4-A93D-B7AD7681BA17}"/>
              </a:ext>
            </a:extLst>
          </p:cNvPr>
          <p:cNvSpPr/>
          <p:nvPr/>
        </p:nvSpPr>
        <p:spPr>
          <a:xfrm>
            <a:off x="457200" y="2743200"/>
            <a:ext cx="11144250" cy="150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2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3 - Conclusions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8122"/>
          <a:ext cx="10515600" cy="4858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69959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Generalized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20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2103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F01B362-70B6-61B9-0A24-FF3AEDEFACB0}"/>
              </a:ext>
            </a:extLst>
          </p:cNvPr>
          <p:cNvGrpSpPr/>
          <p:nvPr/>
        </p:nvGrpSpPr>
        <p:grpSpPr>
          <a:xfrm>
            <a:off x="4387204" y="2190400"/>
            <a:ext cx="6878206" cy="1995496"/>
            <a:chOff x="2940050" y="1873250"/>
            <a:chExt cx="4197350" cy="1212850"/>
          </a:xfrm>
          <a:solidFill>
            <a:srgbClr val="CBCBCB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01FD49-9715-939C-CF38-5155F50AAF2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839E99-D7E3-3B65-D530-CB42E668F2FF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2129B7-C44F-843C-E22A-0897FE1E8B08}"/>
              </a:ext>
            </a:extLst>
          </p:cNvPr>
          <p:cNvGrpSpPr/>
          <p:nvPr/>
        </p:nvGrpSpPr>
        <p:grpSpPr>
          <a:xfrm>
            <a:off x="7820832" y="4256728"/>
            <a:ext cx="3532968" cy="1935828"/>
            <a:chOff x="2940050" y="1873250"/>
            <a:chExt cx="4197350" cy="1212850"/>
          </a:xfrm>
          <a:solidFill>
            <a:srgbClr val="E7E7E7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6E87DA-F45D-2369-408E-EEE63FD47F9D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B5417A-EE78-CF2D-C1F6-B72423F409A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54C7DF-3DC8-3EEB-CCAC-73411A18478C}"/>
              </a:ext>
            </a:extLst>
          </p:cNvPr>
          <p:cNvGrpSpPr/>
          <p:nvPr/>
        </p:nvGrpSpPr>
        <p:grpSpPr>
          <a:xfrm>
            <a:off x="4371169" y="4221312"/>
            <a:ext cx="3532968" cy="1935828"/>
            <a:chOff x="2940050" y="1873250"/>
            <a:chExt cx="4197350" cy="1212850"/>
          </a:xfrm>
          <a:solidFill>
            <a:srgbClr val="E7E7E7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DE7BF0-04B8-9FA8-0967-62969315D62C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8AB3F2-04E8-53FB-BD9B-624915C9C32D}"/>
                </a:ext>
              </a:extLst>
            </p:cNvPr>
            <p:cNvSpPr txBox="1"/>
            <p:nvPr/>
          </p:nvSpPr>
          <p:spPr>
            <a:xfrm>
              <a:off x="2940050" y="2257919"/>
              <a:ext cx="4171949" cy="44351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 green areas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Foraging ↑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C1F509-D7CD-1AA5-29AF-537BC62A90BC}"/>
              </a:ext>
            </a:extLst>
          </p:cNvPr>
          <p:cNvSpPr txBox="1"/>
          <p:nvPr/>
        </p:nvSpPr>
        <p:spPr>
          <a:xfrm>
            <a:off x="4572000" y="5715000"/>
            <a:ext cx="665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Significant interaction</a:t>
            </a:r>
          </a:p>
        </p:txBody>
      </p:sp>
    </p:spTree>
    <p:extLst>
      <p:ext uri="{BB962C8B-B14F-4D97-AF65-F5344CB8AC3E}">
        <p14:creationId xmlns:p14="http://schemas.microsoft.com/office/powerpoint/2010/main" val="691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5" name="Picture 4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0908FDFD-858D-86DE-2975-BF215BC7E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23" y="1765589"/>
            <a:ext cx="6526851" cy="51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294" y="1844675"/>
            <a:ext cx="46974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419" y="184805"/>
            <a:ext cx="335213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1F35-9F5D-7661-1515-4A4307FD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the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9286B-A1C0-E6F7-E89B-67389A2E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0145" cy="180426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A difficult task that depends on:</a:t>
            </a:r>
          </a:p>
          <a:p>
            <a:pPr>
              <a:buFontTx/>
              <a:buChar char="-"/>
            </a:pPr>
            <a:r>
              <a:rPr lang="en-CA" dirty="0"/>
              <a:t>Intrinsic factors</a:t>
            </a:r>
          </a:p>
          <a:p>
            <a:pPr>
              <a:buFontTx/>
              <a:buChar char="-"/>
            </a:pPr>
            <a:r>
              <a:rPr lang="en-CA" dirty="0"/>
              <a:t>Extrinsic factors</a:t>
            </a:r>
          </a:p>
        </p:txBody>
      </p:sp>
      <p:pic>
        <p:nvPicPr>
          <p:cNvPr id="7" name="Picture 6" descr="A person holding a knife&#10;&#10;Description automatically generated">
            <a:extLst>
              <a:ext uri="{FF2B5EF4-FFF2-40B4-BE49-F238E27FC236}">
                <a16:creationId xmlns:a16="http://schemas.microsoft.com/office/drawing/2014/main" id="{EAC75165-6024-9247-F610-17375F33F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44" y="1253331"/>
            <a:ext cx="5069084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1C6F60-689D-9AAA-D95D-43C3788C7543}"/>
              </a:ext>
            </a:extLst>
          </p:cNvPr>
          <p:cNvSpPr txBox="1"/>
          <p:nvPr/>
        </p:nvSpPr>
        <p:spPr>
          <a:xfrm>
            <a:off x="838200" y="4650562"/>
            <a:ext cx="5666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Certain species have behaviours that facilitate this task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3B842-744F-CA02-B7E4-2674014A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6" b="99147" l="1210" r="98589">
                        <a14:foregroundMark x1="40323" y1="5117" x2="42540" y2="18124"/>
                        <a14:foregroundMark x1="42540" y1="18124" x2="56048" y2="24733"/>
                        <a14:foregroundMark x1="56048" y1="24733" x2="49798" y2="13433"/>
                        <a14:foregroundMark x1="49798" y1="13433" x2="38508" y2="6610"/>
                        <a14:foregroundMark x1="38508" y1="6610" x2="37702" y2="5330"/>
                        <a14:foregroundMark x1="39516" y1="1706" x2="37702" y2="1706"/>
                        <a14:foregroundMark x1="12500" y1="75267" x2="10081" y2="81450"/>
                        <a14:foregroundMark x1="12097" y1="72708" x2="11492" y2="80171"/>
                        <a14:foregroundMark x1="88105" y1="36887" x2="81250" y2="44350"/>
                        <a14:foregroundMark x1="81250" y1="44350" x2="87097" y2="34968"/>
                        <a14:foregroundMark x1="87097" y1="34968" x2="86895" y2="33049"/>
                        <a14:foregroundMark x1="88508" y1="39019" x2="82863" y2="47335"/>
                        <a14:foregroundMark x1="82863" y1="47335" x2="90121" y2="41365"/>
                        <a14:foregroundMark x1="90121" y1="41365" x2="87702" y2="39232"/>
                        <a14:foregroundMark x1="9879" y1="59915" x2="9879" y2="59915"/>
                        <a14:foregroundMark x1="9073" y1="62473" x2="9073" y2="62900"/>
                        <a14:foregroundMark x1="11290" y1="74627" x2="1815" y2="77825"/>
                        <a14:foregroundMark x1="1815" y1="77825" x2="11694" y2="81450"/>
                        <a14:foregroundMark x1="11694" y1="81450" x2="10887" y2="75053"/>
                        <a14:foregroundMark x1="46169" y1="23667" x2="35685" y2="25800"/>
                        <a14:foregroundMark x1="35685" y1="25800" x2="46976" y2="29851"/>
                        <a14:foregroundMark x1="46976" y1="29851" x2="46169" y2="21535"/>
                        <a14:foregroundMark x1="46976" y1="37740" x2="36089" y2="52878"/>
                        <a14:foregroundMark x1="36089" y1="52878" x2="33468" y2="72068"/>
                        <a14:foregroundMark x1="33468" y1="72068" x2="28427" y2="83369"/>
                        <a14:foregroundMark x1="28427" y1="83369" x2="44153" y2="94030"/>
                        <a14:foregroundMark x1="44153" y1="94030" x2="56452" y2="89339"/>
                        <a14:foregroundMark x1="56452" y1="89339" x2="49798" y2="47548"/>
                        <a14:foregroundMark x1="49798" y1="47548" x2="45968" y2="38166"/>
                        <a14:foregroundMark x1="45968" y1="38166" x2="44960" y2="37953"/>
                        <a14:foregroundMark x1="27823" y1="86780" x2="8065" y2="88060"/>
                        <a14:foregroundMark x1="8065" y1="88060" x2="12298" y2="97655"/>
                        <a14:foregroundMark x1="12298" y1="97655" x2="24194" y2="99360"/>
                        <a14:foregroundMark x1="24194" y1="99360" x2="30444" y2="91258"/>
                        <a14:foregroundMark x1="30444" y1="91258" x2="26815" y2="87420"/>
                        <a14:foregroundMark x1="76815" y1="86780" x2="65927" y2="86354"/>
                        <a14:foregroundMark x1="65927" y1="86354" x2="65121" y2="96802"/>
                        <a14:foregroundMark x1="65121" y1="96802" x2="92944" y2="99360"/>
                        <a14:foregroundMark x1="92944" y1="99360" x2="98790" y2="91471"/>
                        <a14:foregroundMark x1="98790" y1="91471" x2="76210" y2="87633"/>
                        <a14:foregroundMark x1="21573" y1="93603" x2="31048" y2="96162"/>
                        <a14:foregroundMark x1="31048" y1="96162" x2="20968" y2="96802"/>
                        <a14:foregroundMark x1="20968" y1="96802" x2="18145" y2="94030"/>
                        <a14:foregroundMark x1="50202" y1="52878" x2="36290" y2="51812"/>
                        <a14:foregroundMark x1="36290" y1="51812" x2="33065" y2="63539"/>
                        <a14:foregroundMark x1="33065" y1="63539" x2="34476" y2="74840"/>
                        <a14:foregroundMark x1="34476" y1="74840" x2="31048" y2="89979"/>
                        <a14:foregroundMark x1="31048" y1="89979" x2="39919" y2="94030"/>
                        <a14:foregroundMark x1="39919" y1="94030" x2="56855" y2="94243"/>
                        <a14:foregroundMark x1="56855" y1="94243" x2="63306" y2="85501"/>
                        <a14:foregroundMark x1="63306" y1="85501" x2="56250" y2="59915"/>
                        <a14:foregroundMark x1="56250" y1="59915" x2="49194" y2="52452"/>
                        <a14:foregroundMark x1="49194" y1="52452" x2="48589" y2="52452"/>
                        <a14:foregroundMark x1="75605" y1="87420" x2="76411" y2="99360"/>
                        <a14:foregroundMark x1="76411" y1="99360" x2="77823" y2="86141"/>
                        <a14:foregroundMark x1="77823" y1="86141" x2="74395" y2="88060"/>
                        <a14:foregroundMark x1="6452" y1="90832" x2="11694" y2="99147"/>
                        <a14:foregroundMark x1="11694" y1="99147" x2="6855" y2="88060"/>
                        <a14:foregroundMark x1="6855" y1="88060" x2="3831" y2="92324"/>
                        <a14:foregroundMark x1="13105" y1="96802" x2="1210" y2="98294"/>
                        <a14:foregroundMark x1="1210" y1="98294" x2="9073" y2="88913"/>
                        <a14:foregroundMark x1="9073" y1="88913" x2="9677" y2="96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6573" y="2526867"/>
            <a:ext cx="1908136" cy="1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AFA1-94B1-BA90-FE81-5B895680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Social behaviours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872A-E222-6537-EA7D-FE5B61890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Social behaviours can reduce individual vigilance and increase foraging efficiency without reducing safety</a:t>
            </a:r>
          </a:p>
        </p:txBody>
      </p:sp>
      <p:pic>
        <p:nvPicPr>
          <p:cNvPr id="4" name="Graphic 3" descr="Fir tree outline">
            <a:extLst>
              <a:ext uri="{FF2B5EF4-FFF2-40B4-BE49-F238E27FC236}">
                <a16:creationId xmlns:a16="http://schemas.microsoft.com/office/drawing/2014/main" id="{E76F6BE8-29C8-D220-C430-8167AFC23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3085321"/>
            <a:ext cx="2385060" cy="2385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5E0EFF-4B45-C5D8-A7AF-E731956C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432118"/>
            <a:ext cx="493354" cy="346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617AF-FBB6-75FC-26F6-3DBFBC865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519" y="5779685"/>
            <a:ext cx="493354" cy="475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D34065-2F6B-E7E8-726B-005D770CC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61" y="5909674"/>
            <a:ext cx="493354" cy="346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75D69-E8F5-4485-6E1E-9A7F5919B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906" y="5303299"/>
            <a:ext cx="493354" cy="475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0EDA5-56A2-767B-573E-8CCB68939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248" y="5433288"/>
            <a:ext cx="493354" cy="3463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89E693-D450-ADC5-EF91-2C5F26FD4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558" y="5778515"/>
            <a:ext cx="493354" cy="4752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906DC6-5056-5217-8738-FFDE91176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00" y="5908504"/>
            <a:ext cx="493354" cy="34639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5FD4ED-BA2C-6576-4486-93A1EBD5354B}"/>
              </a:ext>
            </a:extLst>
          </p:cNvPr>
          <p:cNvGrpSpPr/>
          <p:nvPr/>
        </p:nvGrpSpPr>
        <p:grpSpPr>
          <a:xfrm>
            <a:off x="4540250" y="3752850"/>
            <a:ext cx="3111500" cy="1390650"/>
            <a:chOff x="4540250" y="3752850"/>
            <a:chExt cx="3111500" cy="139065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F9C0EB0-8F36-17DE-0A8E-74F0927E5382}"/>
                </a:ext>
              </a:extLst>
            </p:cNvPr>
            <p:cNvSpPr/>
            <p:nvPr/>
          </p:nvSpPr>
          <p:spPr>
            <a:xfrm>
              <a:off x="4540250" y="3752850"/>
              <a:ext cx="3111500" cy="1390650"/>
            </a:xfrm>
            <a:prstGeom prst="rightArrow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18E9D0-858B-9513-D96C-B7BCC8CBCE85}"/>
                </a:ext>
              </a:extLst>
            </p:cNvPr>
            <p:cNvSpPr txBox="1"/>
            <p:nvPr/>
          </p:nvSpPr>
          <p:spPr>
            <a:xfrm>
              <a:off x="4724400" y="4277851"/>
              <a:ext cx="2184400" cy="370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ym typeface="Symbol" panose="05050102010706020507" pitchFamily="18" charset="2"/>
                </a:rPr>
                <a:t> </a:t>
              </a:r>
              <a:r>
                <a:rPr lang="en-CA" dirty="0"/>
                <a:t>Complexity</a:t>
              </a:r>
            </a:p>
          </p:txBody>
        </p:sp>
      </p:grpSp>
      <p:pic>
        <p:nvPicPr>
          <p:cNvPr id="21" name="Graphic 20" descr="Fir tree outline">
            <a:extLst>
              <a:ext uri="{FF2B5EF4-FFF2-40B4-BE49-F238E27FC236}">
                <a16:creationId xmlns:a16="http://schemas.microsoft.com/office/drawing/2014/main" id="{CB1ADF26-424A-DF8B-081E-B820C4D9D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8733" y="3085321"/>
            <a:ext cx="2385060" cy="2385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94AE42-D8C3-373C-099D-05F32F4B0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723" y="5629505"/>
            <a:ext cx="493354" cy="3463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D2B1A8-642C-30EB-FA0D-854F88C9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448" y="5667112"/>
            <a:ext cx="493354" cy="3463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198D72-A167-986C-E86F-ADBAFA992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2061" y="2737276"/>
            <a:ext cx="558404" cy="5378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CDB352-16DB-464A-2240-5824A71A6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752" y="4947170"/>
            <a:ext cx="493354" cy="4752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86BA33-E170-9A1E-D40E-E7141954C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094" y="5077159"/>
            <a:ext cx="493354" cy="3463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E52ACE-D284-9873-31F2-434EC566E97B}"/>
              </a:ext>
            </a:extLst>
          </p:cNvPr>
          <p:cNvSpPr txBox="1"/>
          <p:nvPr/>
        </p:nvSpPr>
        <p:spPr>
          <a:xfrm>
            <a:off x="959295" y="6345588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Group foraging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55B0C6-8CBE-8697-B834-1ADF05C97ABF}"/>
              </a:ext>
            </a:extLst>
          </p:cNvPr>
          <p:cNvSpPr txBox="1"/>
          <p:nvPr/>
        </p:nvSpPr>
        <p:spPr>
          <a:xfrm>
            <a:off x="9880106" y="6176963"/>
            <a:ext cx="20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Sentinel behaviour</a:t>
            </a:r>
          </a:p>
        </p:txBody>
      </p:sp>
    </p:spTree>
    <p:extLst>
      <p:ext uri="{BB962C8B-B14F-4D97-AF65-F5344CB8AC3E}">
        <p14:creationId xmlns:p14="http://schemas.microsoft.com/office/powerpoint/2010/main" val="68937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4B28-8736-573E-0453-55476F02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Sentinel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B729-8997-CF2D-E16F-120D86D90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2738" cy="3458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form of coordinated vigilance:</a:t>
            </a:r>
          </a:p>
          <a:p>
            <a:pPr marL="0" indent="0">
              <a:buNone/>
            </a:pPr>
            <a:r>
              <a:rPr lang="en-CA" dirty="0"/>
              <a:t>- Individuals take turns being vigilant over other group members.</a:t>
            </a:r>
          </a:p>
          <a:p>
            <a:pPr marL="0" indent="0">
              <a:buNone/>
            </a:pPr>
            <a:r>
              <a:rPr lang="en-CA" dirty="0"/>
              <a:t>- Can result in increased safety and foraging efficiency in foragers.</a:t>
            </a:r>
          </a:p>
          <a:p>
            <a:pPr marL="0" indent="0">
              <a:buNone/>
            </a:pPr>
            <a:r>
              <a:rPr lang="en-CA" dirty="0"/>
              <a:t>- Sentinel loses foraging opportunities.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925BD-09D9-EAA6-C53B-C23C974879A8}"/>
              </a:ext>
            </a:extLst>
          </p:cNvPr>
          <p:cNvSpPr txBox="1"/>
          <p:nvPr/>
        </p:nvSpPr>
        <p:spPr>
          <a:xfrm>
            <a:off x="838200" y="5283926"/>
            <a:ext cx="613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Why do sentinels perform the behaviour if it is costly?</a:t>
            </a:r>
          </a:p>
        </p:txBody>
      </p:sp>
      <p:pic>
        <p:nvPicPr>
          <p:cNvPr id="7" name="Picture 6" descr="A cartoon tree with a black background&#10;&#10;Description automatically generated">
            <a:extLst>
              <a:ext uri="{FF2B5EF4-FFF2-40B4-BE49-F238E27FC236}">
                <a16:creationId xmlns:a16="http://schemas.microsoft.com/office/drawing/2014/main" id="{AEE6C1AB-DB7A-7E24-DB78-93266BAD6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78" y="987837"/>
            <a:ext cx="4591050" cy="459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FAC43-B50D-F549-3B85-CA207B3B5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133" y="2243376"/>
            <a:ext cx="816429" cy="786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89D40-29EC-D780-D172-792EDA51B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406" y="4876035"/>
            <a:ext cx="816430" cy="57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E8B770-B40D-103D-39A8-C28129502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917760" y="4876035"/>
            <a:ext cx="816430" cy="573238"/>
          </a:xfrm>
          <a:prstGeom prst="rect">
            <a:avLst/>
          </a:prstGeom>
        </p:spPr>
      </p:pic>
      <p:pic>
        <p:nvPicPr>
          <p:cNvPr id="12" name="Graphic 11" descr="Nuts outline">
            <a:extLst>
              <a:ext uri="{FF2B5EF4-FFF2-40B4-BE49-F238E27FC236}">
                <a16:creationId xmlns:a16="http://schemas.microsoft.com/office/drawing/2014/main" id="{D3C9BB7E-EC49-EF34-41D1-0859C7B06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9930" y="5224576"/>
            <a:ext cx="394380" cy="394380"/>
          </a:xfrm>
          <a:prstGeom prst="rect">
            <a:avLst/>
          </a:prstGeom>
        </p:spPr>
      </p:pic>
      <p:pic>
        <p:nvPicPr>
          <p:cNvPr id="13" name="Graphic 12" descr="Nuts outline">
            <a:extLst>
              <a:ext uri="{FF2B5EF4-FFF2-40B4-BE49-F238E27FC236}">
                <a16:creationId xmlns:a16="http://schemas.microsoft.com/office/drawing/2014/main" id="{E86A539A-3C2B-E867-5F43-5492C1E94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522418" y="5224576"/>
            <a:ext cx="394380" cy="394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599419-3D53-14A2-87FC-7934938CC966}"/>
              </a:ext>
            </a:extLst>
          </p:cNvPr>
          <p:cNvSpPr txBox="1"/>
          <p:nvPr/>
        </p:nvSpPr>
        <p:spPr>
          <a:xfrm>
            <a:off x="6851550" y="5663612"/>
            <a:ext cx="262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2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 Foraging efficiency</a:t>
            </a:r>
          </a:p>
          <a:p>
            <a:r>
              <a:rPr lang="en-CA" b="1" dirty="0">
                <a:solidFill>
                  <a:schemeClr val="tx2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 Predation risk</a:t>
            </a:r>
            <a:endParaRPr lang="en-CA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D600C-AD1F-454E-B192-CADE3D2C4E45}"/>
              </a:ext>
            </a:extLst>
          </p:cNvPr>
          <p:cNvSpPr txBox="1"/>
          <p:nvPr/>
        </p:nvSpPr>
        <p:spPr>
          <a:xfrm>
            <a:off x="8067120" y="3403125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2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artoon tree with a black background&#10;&#10;Description automatically generated">
            <a:extLst>
              <a:ext uri="{FF2B5EF4-FFF2-40B4-BE49-F238E27FC236}">
                <a16:creationId xmlns:a16="http://schemas.microsoft.com/office/drawing/2014/main" id="{E2456AD0-D5AA-93A2-1B91-91A03C9EA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91" y="2855996"/>
            <a:ext cx="1453538" cy="1453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Selfless or selfish?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2C0C-A58E-E51D-B21F-DFEB8681F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Sentinel behaviour was originally thought to be a selfless behaviour.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57D46-E5AB-6A59-0925-DEB7D64DA50C}"/>
              </a:ext>
            </a:extLst>
          </p:cNvPr>
          <p:cNvSpPr txBox="1"/>
          <p:nvPr/>
        </p:nvSpPr>
        <p:spPr>
          <a:xfrm>
            <a:off x="838200" y="5538768"/>
            <a:ext cx="9429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Costs of sentinel behaviour compensated by the actions of other sentinels.</a:t>
            </a:r>
          </a:p>
        </p:txBody>
      </p:sp>
      <p:pic>
        <p:nvPicPr>
          <p:cNvPr id="7" name="Picture 6" descr="A cartoon tree with a black background&#10;&#10;Description automatically generated">
            <a:extLst>
              <a:ext uri="{FF2B5EF4-FFF2-40B4-BE49-F238E27FC236}">
                <a16:creationId xmlns:a16="http://schemas.microsoft.com/office/drawing/2014/main" id="{BF646DAB-10A7-FCFF-AFB1-642E6737D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62" y="2750603"/>
            <a:ext cx="2229932" cy="2229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BB770-8123-CE1A-95E5-B7E72EF3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90" y="3293719"/>
            <a:ext cx="451400" cy="434804"/>
          </a:xfrm>
          <a:prstGeom prst="rect">
            <a:avLst/>
          </a:prstGeom>
        </p:spPr>
      </p:pic>
      <p:pic>
        <p:nvPicPr>
          <p:cNvPr id="10" name="Graphic 9" descr="Repeat with solid fill">
            <a:extLst>
              <a:ext uri="{FF2B5EF4-FFF2-40B4-BE49-F238E27FC236}">
                <a16:creationId xmlns:a16="http://schemas.microsoft.com/office/drawing/2014/main" id="{9C1F3761-6140-FD86-0CB7-6C035A7C3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1034" y="2809249"/>
            <a:ext cx="2229932" cy="2229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E1CE2C-DEAC-49F3-5FEA-B3BBDBB61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519406" y="3492490"/>
            <a:ext cx="1300692" cy="913252"/>
          </a:xfrm>
          <a:prstGeom prst="rect">
            <a:avLst/>
          </a:prstGeom>
        </p:spPr>
      </p:pic>
      <p:pic>
        <p:nvPicPr>
          <p:cNvPr id="12" name="Graphic 11" descr="Nuts outline">
            <a:extLst>
              <a:ext uri="{FF2B5EF4-FFF2-40B4-BE49-F238E27FC236}">
                <a16:creationId xmlns:a16="http://schemas.microsoft.com/office/drawing/2014/main" id="{6EFBF1BE-53E5-1D7D-F7F0-8E077F1E2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00310" y="4078268"/>
            <a:ext cx="439575" cy="439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88C24D-FB41-434D-9005-97A8C6CA1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670" y="3183490"/>
            <a:ext cx="324668" cy="312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D61B34-AD03-A27B-4B75-FBF137D1493A}"/>
              </a:ext>
            </a:extLst>
          </p:cNvPr>
          <p:cNvSpPr txBox="1"/>
          <p:nvPr/>
        </p:nvSpPr>
        <p:spPr>
          <a:xfrm>
            <a:off x="2873066" y="4961353"/>
            <a:ext cx="143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Sentinel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7DF3C5-57A1-C64A-27CC-94D7965B1E37}"/>
              </a:ext>
            </a:extLst>
          </p:cNvPr>
          <p:cNvSpPr txBox="1"/>
          <p:nvPr/>
        </p:nvSpPr>
        <p:spPr>
          <a:xfrm>
            <a:off x="7483013" y="4961353"/>
            <a:ext cx="1373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Forage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7741FFA-CAC9-9ED8-B3CB-98A3C40BCB41}"/>
              </a:ext>
            </a:extLst>
          </p:cNvPr>
          <p:cNvCxnSpPr>
            <a:stCxn id="5" idx="3"/>
            <a:endCxn id="13" idx="3"/>
          </p:cNvCxnSpPr>
          <p:nvPr/>
        </p:nvCxnSpPr>
        <p:spPr>
          <a:xfrm flipH="1" flipV="1">
            <a:off x="9749338" y="3339856"/>
            <a:ext cx="518612" cy="2675966"/>
          </a:xfrm>
          <a:prstGeom prst="curvedConnector3">
            <a:avLst>
              <a:gd name="adj1" fmla="val -246109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E828EE-B021-30F6-4D00-DD8FE4756A72}"/>
              </a:ext>
            </a:extLst>
          </p:cNvPr>
          <p:cNvSpPr txBox="1"/>
          <p:nvPr/>
        </p:nvSpPr>
        <p:spPr>
          <a:xfrm>
            <a:off x="1782848" y="3871522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C6CA5B-752E-39A1-6C8E-CA9CE0818141}"/>
              </a:ext>
            </a:extLst>
          </p:cNvPr>
          <p:cNvSpPr txBox="1"/>
          <p:nvPr/>
        </p:nvSpPr>
        <p:spPr>
          <a:xfrm>
            <a:off x="7076170" y="2631841"/>
            <a:ext cx="262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2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 Foraging efficiency</a:t>
            </a:r>
          </a:p>
          <a:p>
            <a:r>
              <a:rPr lang="en-CA" b="1" dirty="0">
                <a:solidFill>
                  <a:schemeClr val="tx2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 Predation risk</a:t>
            </a:r>
            <a:endParaRPr lang="en-CA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7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Selfless or selfish?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40DC-55E1-798F-1B1D-B89AFD76FE62}"/>
              </a:ext>
            </a:extLst>
          </p:cNvPr>
          <p:cNvSpPr txBox="1"/>
          <p:nvPr/>
        </p:nvSpPr>
        <p:spPr>
          <a:xfrm>
            <a:off x="838200" y="1690688"/>
            <a:ext cx="525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More recently, empirical studies support the selfish, state-dependent model for sentinel behaviour.</a:t>
            </a:r>
          </a:p>
          <a:p>
            <a:endParaRPr lang="en-CA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04AD7-6B56-62B0-C092-E12E46DFECFA}"/>
              </a:ext>
            </a:extLst>
          </p:cNvPr>
          <p:cNvSpPr txBox="1"/>
          <p:nvPr/>
        </p:nvSpPr>
        <p:spPr>
          <a:xfrm>
            <a:off x="838200" y="4043927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Decision to perform sentinel behaviour dependent on individual’s energetic state &amp; need for safety.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CA1163-4C68-FD6A-9D56-2B3B3F0B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945" y="904275"/>
            <a:ext cx="816429" cy="786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4E3CDB-7FD5-AFC4-ACB7-501DD67F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06007" y="4425344"/>
            <a:ext cx="945144" cy="663612"/>
          </a:xfrm>
          <a:prstGeom prst="rect">
            <a:avLst/>
          </a:prstGeom>
        </p:spPr>
      </p:pic>
      <p:pic>
        <p:nvPicPr>
          <p:cNvPr id="14" name="Picture 13" descr="A cartoon tree with a black background&#10;&#10;Description automatically generated">
            <a:extLst>
              <a:ext uri="{FF2B5EF4-FFF2-40B4-BE49-F238E27FC236}">
                <a16:creationId xmlns:a16="http://schemas.microsoft.com/office/drawing/2014/main" id="{93AE07BC-9E5A-D43E-68F9-BB7D28C30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980" y="3698575"/>
            <a:ext cx="1453538" cy="1453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6F877E-B19C-85F2-EFEB-B9C3EB67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959" y="4026069"/>
            <a:ext cx="324668" cy="3127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C344DC-6E4B-86DE-6968-DA3360FBFA14}"/>
              </a:ext>
            </a:extLst>
          </p:cNvPr>
          <p:cNvSpPr txBox="1"/>
          <p:nvPr/>
        </p:nvSpPr>
        <p:spPr>
          <a:xfrm rot="17935129">
            <a:off x="5841019" y="2082863"/>
            <a:ext cx="197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Sentinel present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CB51BEB-74E0-696C-8836-C8C95F29E1ED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rot="5400000">
            <a:off x="7463039" y="2959591"/>
            <a:ext cx="2547025" cy="9219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968390-FD29-F7A1-BA52-AE1311F6D0EC}"/>
              </a:ext>
            </a:extLst>
          </p:cNvPr>
          <p:cNvSpPr txBox="1"/>
          <p:nvPr/>
        </p:nvSpPr>
        <p:spPr>
          <a:xfrm rot="16200000">
            <a:off x="7545341" y="2644753"/>
            <a:ext cx="197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Sentinel Absent</a:t>
            </a:r>
          </a:p>
        </p:txBody>
      </p:sp>
      <p:pic>
        <p:nvPicPr>
          <p:cNvPr id="23" name="Graphic 22" descr="Question Mark with solid fill">
            <a:extLst>
              <a:ext uri="{FF2B5EF4-FFF2-40B4-BE49-F238E27FC236}">
                <a16:creationId xmlns:a16="http://schemas.microsoft.com/office/drawing/2014/main" id="{515F82D5-19BB-76A2-AB0E-3CF9487B0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4741" y="4237713"/>
            <a:ext cx="914400" cy="914400"/>
          </a:xfrm>
          <a:prstGeom prst="rect">
            <a:avLst/>
          </a:prstGeom>
        </p:spPr>
      </p:pic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DFBB4A8F-A17D-84D2-1BA0-7DB4768235B0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130BFCD-2389-996C-C039-A874EEC59C35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2E1E9D82-508B-77A1-12E4-C19611B685D3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D98CC02-970C-DBDB-322A-BCEEB9B94062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E9CCDE6-B42E-65CF-5AE4-B139CBDFBE27}"/>
              </a:ext>
            </a:extLst>
          </p:cNvPr>
          <p:cNvCxnSpPr>
            <a:stCxn id="14" idx="0"/>
            <a:endCxn id="12" idx="3"/>
          </p:cNvCxnSpPr>
          <p:nvPr/>
        </p:nvCxnSpPr>
        <p:spPr>
          <a:xfrm rot="16200000" flipV="1">
            <a:off x="9060016" y="1386841"/>
            <a:ext cx="2401093" cy="222237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EEEFD52-12A7-58DE-1683-6498807CF4B5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2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3" name="Graphic 62" descr="Full battery with solid fill">
            <a:extLst>
              <a:ext uri="{FF2B5EF4-FFF2-40B4-BE49-F238E27FC236}">
                <a16:creationId xmlns:a16="http://schemas.microsoft.com/office/drawing/2014/main" id="{1371D95E-C0C2-8046-C0E5-5FCC5B829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65" name="Graphic 64" descr="Battery with solid fill">
            <a:extLst>
              <a:ext uri="{FF2B5EF4-FFF2-40B4-BE49-F238E27FC236}">
                <a16:creationId xmlns:a16="http://schemas.microsoft.com/office/drawing/2014/main" id="{AADACDD2-D0C3-CA5C-42FF-96F4DDC45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8259911" y="4237713"/>
            <a:ext cx="914400" cy="914400"/>
          </a:xfrm>
          <a:prstGeom prst="rect">
            <a:avLst/>
          </a:prstGeom>
        </p:spPr>
      </p:pic>
      <p:pic>
        <p:nvPicPr>
          <p:cNvPr id="67" name="Graphic 66" descr="Battery charging with solid fill">
            <a:extLst>
              <a:ext uri="{FF2B5EF4-FFF2-40B4-BE49-F238E27FC236}">
                <a16:creationId xmlns:a16="http://schemas.microsoft.com/office/drawing/2014/main" id="{6DA549C4-D63D-3371-BFF2-DC0CE1174E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9D050B2F-AC8F-6FC1-D038-C0064519C4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Empty battery with solid fill">
            <a:extLst>
              <a:ext uri="{FF2B5EF4-FFF2-40B4-BE49-F238E27FC236}">
                <a16:creationId xmlns:a16="http://schemas.microsoft.com/office/drawing/2014/main" id="{94591CCA-D1EC-C1B2-94F9-F971A7FA61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60562" y="713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8" grpId="0"/>
      <p:bldP spid="58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Decisions, decisions…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40DC-55E1-798F-1B1D-B89AFD76FE62}"/>
              </a:ext>
            </a:extLst>
          </p:cNvPr>
          <p:cNvSpPr txBox="1"/>
          <p:nvPr/>
        </p:nvSpPr>
        <p:spPr>
          <a:xfrm>
            <a:off x="838200" y="1690688"/>
            <a:ext cx="46710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A" sz="2800" dirty="0"/>
              <a:t>The decision to perform sentinel behaviour could therefore be affected by factors both intrinsic and extrinsic.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DCB5FA-F583-05D8-EAF9-9ACC11EEC28E}"/>
              </a:ext>
            </a:extLst>
          </p:cNvPr>
          <p:cNvGrpSpPr/>
          <p:nvPr/>
        </p:nvGrpSpPr>
        <p:grpSpPr>
          <a:xfrm>
            <a:off x="6006007" y="713039"/>
            <a:ext cx="6092511" cy="5223768"/>
            <a:chOff x="6006007" y="713039"/>
            <a:chExt cx="6092511" cy="52237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CA1163-4C68-FD6A-9D56-2B3B3F0B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2945" y="904275"/>
              <a:ext cx="816429" cy="78641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4E3CDB-7FD5-AFC4-ACB7-501DD67F0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06007" y="4425344"/>
              <a:ext cx="945144" cy="663612"/>
            </a:xfrm>
            <a:prstGeom prst="rect">
              <a:avLst/>
            </a:prstGeom>
          </p:spPr>
        </p:pic>
        <p:pic>
          <p:nvPicPr>
            <p:cNvPr id="14" name="Picture 13" descr="A cartoon tree with a black background&#10;&#10;Description automatically generated">
              <a:extLst>
                <a:ext uri="{FF2B5EF4-FFF2-40B4-BE49-F238E27FC236}">
                  <a16:creationId xmlns:a16="http://schemas.microsoft.com/office/drawing/2014/main" id="{93AE07BC-9E5A-D43E-68F9-BB7D28C30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980" y="3698575"/>
              <a:ext cx="1453538" cy="1453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96F877E-B19C-85F2-EFEB-B9C3EB679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93959" y="4026069"/>
              <a:ext cx="324668" cy="3127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344DC-6E4B-86DE-6968-DA3360FBFA14}"/>
                </a:ext>
              </a:extLst>
            </p:cNvPr>
            <p:cNvSpPr txBox="1"/>
            <p:nvPr/>
          </p:nvSpPr>
          <p:spPr>
            <a:xfrm rot="17935129">
              <a:off x="5841019" y="208286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present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BCB51BEB-74E0-696C-8836-C8C95F29E1ED}"/>
                </a:ext>
              </a:extLst>
            </p:cNvPr>
            <p:cNvCxnSpPr>
              <a:cxnSpLocks/>
              <a:stCxn id="12" idx="2"/>
              <a:endCxn id="65" idx="3"/>
            </p:cNvCxnSpPr>
            <p:nvPr/>
          </p:nvCxnSpPr>
          <p:spPr>
            <a:xfrm rot="5400000">
              <a:off x="7455624" y="2952176"/>
              <a:ext cx="2547025" cy="24049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968390-FD29-F7A1-BA52-AE1311F6D0EC}"/>
                </a:ext>
              </a:extLst>
            </p:cNvPr>
            <p:cNvSpPr txBox="1"/>
            <p:nvPr/>
          </p:nvSpPr>
          <p:spPr>
            <a:xfrm rot="16200000">
              <a:off x="7545341" y="264475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Absent</a:t>
              </a:r>
            </a:p>
          </p:txBody>
        </p: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DFBB4A8F-A17D-84D2-1BA0-7DB4768235B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07301" y="4693039"/>
              <a:ext cx="1267441" cy="736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30BFCD-2389-996C-C039-A874EEC59C35}"/>
                </a:ext>
              </a:extLst>
            </p:cNvPr>
            <p:cNvSpPr txBox="1"/>
            <p:nvPr/>
          </p:nvSpPr>
          <p:spPr>
            <a:xfrm>
              <a:off x="7212127" y="4338800"/>
              <a:ext cx="84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  Risk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2E1E9D82-508B-77A1-12E4-C19611B685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141" y="4708132"/>
              <a:ext cx="1550219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98CC02-970C-DBDB-322A-BCEEB9B94062}"/>
                </a:ext>
              </a:extLst>
            </p:cNvPr>
            <p:cNvSpPr txBox="1"/>
            <p:nvPr/>
          </p:nvSpPr>
          <p:spPr>
            <a:xfrm>
              <a:off x="9189141" y="4026069"/>
              <a:ext cx="158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Lost foraging opportunity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BE9CCDE6-B42E-65CF-5AE4-B139CBDFBE27}"/>
                </a:ext>
              </a:extLst>
            </p:cNvPr>
            <p:cNvCxnSpPr>
              <a:stCxn id="14" idx="0"/>
              <a:endCxn id="12" idx="3"/>
            </p:cNvCxnSpPr>
            <p:nvPr/>
          </p:nvCxnSpPr>
          <p:spPr>
            <a:xfrm rot="16200000" flipV="1">
              <a:off x="9060016" y="1386841"/>
              <a:ext cx="2401093" cy="222237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EEEFD52-12A7-58DE-1683-6498807CF4B5}"/>
                </a:ext>
              </a:extLst>
            </p:cNvPr>
            <p:cNvSpPr txBox="1"/>
            <p:nvPr/>
          </p:nvSpPr>
          <p:spPr>
            <a:xfrm>
              <a:off x="9189141" y="4767921"/>
              <a:ext cx="1838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2">
                      <a:lumMod val="50000"/>
                      <a:lumOff val="50000"/>
                    </a:schemeClr>
                  </a:solidFill>
                  <a:sym typeface="Symbol" panose="05050102010706020507" pitchFamily="18" charset="2"/>
                </a:rPr>
                <a:t>Earlier threat detection</a:t>
              </a:r>
            </a:p>
            <a:p>
              <a:endParaRPr lang="en-CA" b="1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63" name="Graphic 62" descr="Full battery with solid fill">
              <a:extLst>
                <a:ext uri="{FF2B5EF4-FFF2-40B4-BE49-F238E27FC236}">
                  <a16:creationId xmlns:a16="http://schemas.microsoft.com/office/drawing/2014/main" id="{1371D95E-C0C2-8046-C0E5-5FCC5B829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1427" y="5022407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Battery with solid fill">
              <a:extLst>
                <a:ext uri="{FF2B5EF4-FFF2-40B4-BE49-F238E27FC236}">
                  <a16:creationId xmlns:a16="http://schemas.microsoft.com/office/drawing/2014/main" id="{AADACDD2-D0C3-CA5C-42FF-96F4DDC4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259911" y="4237713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Battery charging with solid fill">
              <a:extLst>
                <a:ext uri="{FF2B5EF4-FFF2-40B4-BE49-F238E27FC236}">
                  <a16:creationId xmlns:a16="http://schemas.microsoft.com/office/drawing/2014/main" id="{6DA549C4-D63D-3371-BFF2-DC0CE1174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021378" y="5022407"/>
              <a:ext cx="914400" cy="914400"/>
            </a:xfrm>
            <a:prstGeom prst="rect">
              <a:avLst/>
            </a:prstGeom>
          </p:spPr>
        </p:pic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D9435686-4A98-EDCF-0280-E8B23418D041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rot="10800000" flipV="1">
              <a:off x="6478579" y="1297482"/>
              <a:ext cx="1854366" cy="3127862"/>
            </a:xfrm>
            <a:prstGeom prst="curvedConnector2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Empty battery with solid fill">
              <a:extLst>
                <a:ext uri="{FF2B5EF4-FFF2-40B4-BE49-F238E27FC236}">
                  <a16:creationId xmlns:a16="http://schemas.microsoft.com/office/drawing/2014/main" id="{3C9A2FC0-18A4-CC59-4E19-039AD5EB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60562" y="713039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65C6D7-11CD-B7CC-4CAF-64FC88C24639}"/>
              </a:ext>
            </a:extLst>
          </p:cNvPr>
          <p:cNvSpPr txBox="1"/>
          <p:nvPr/>
        </p:nvSpPr>
        <p:spPr>
          <a:xfrm>
            <a:off x="838200" y="3924192"/>
            <a:ext cx="46710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Understanding the effects and interactions between these factors can provide insights into the decision-making of similar behaviours.</a:t>
            </a:r>
          </a:p>
        </p:txBody>
      </p:sp>
    </p:spTree>
    <p:extLst>
      <p:ext uri="{BB962C8B-B14F-4D97-AF65-F5344CB8AC3E}">
        <p14:creationId xmlns:p14="http://schemas.microsoft.com/office/powerpoint/2010/main" val="2524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1674</Words>
  <Application>Microsoft Office PowerPoint</Application>
  <PresentationFormat>Widescreen</PresentationFormat>
  <Paragraphs>313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-apple-system</vt:lpstr>
      <vt:lpstr>Aptos</vt:lpstr>
      <vt:lpstr>Aptos Display</vt:lpstr>
      <vt:lpstr>Arial</vt:lpstr>
      <vt:lpstr>Calibri</vt:lpstr>
      <vt:lpstr>Calibri Light</vt:lpstr>
      <vt:lpstr>Cambria Math</vt:lpstr>
      <vt:lpstr>Symbol</vt:lpstr>
      <vt:lpstr>Office Theme</vt:lpstr>
      <vt:lpstr>Sentinel Behaviour and Urban Environments:</vt:lpstr>
      <vt:lpstr>An important trade-off</vt:lpstr>
      <vt:lpstr>An important trade-off</vt:lpstr>
      <vt:lpstr>Finding the balance</vt:lpstr>
      <vt:lpstr>Social behaviours</vt:lpstr>
      <vt:lpstr>Sentinel behaviour</vt:lpstr>
      <vt:lpstr>Selfless or selfish?</vt:lpstr>
      <vt:lpstr>Selfless or selfish?</vt:lpstr>
      <vt:lpstr>Decisions, decisions…</vt:lpstr>
      <vt:lpstr>Thesis Objectives</vt:lpstr>
      <vt:lpstr>Chapter 2:  Sentinel behaviour in mammalian and avian species</vt:lpstr>
      <vt:lpstr>Methods</vt:lpstr>
      <vt:lpstr>Search Results</vt:lpstr>
      <vt:lpstr>Trends observed</vt:lpstr>
      <vt:lpstr>Energy-related factors</vt:lpstr>
      <vt:lpstr>Risk</vt:lpstr>
      <vt:lpstr>Dominance</vt:lpstr>
      <vt:lpstr>Non-antipredator benefits</vt:lpstr>
      <vt:lpstr>Chapter 2 - Conclusions</vt:lpstr>
      <vt:lpstr>Chapter 3:  Heads Up! Social Vigilance Behaviour in American Crows</vt:lpstr>
      <vt:lpstr>Urbanization</vt:lpstr>
      <vt:lpstr>Urbanization</vt:lpstr>
      <vt:lpstr>Urbanization</vt:lpstr>
      <vt:lpstr>Can species be successful in cities?</vt:lpstr>
      <vt:lpstr>American crows in urban areas</vt:lpstr>
      <vt:lpstr>Methods</vt:lpstr>
      <vt:lpstr>Methods</vt:lpstr>
      <vt:lpstr>Methods</vt:lpstr>
      <vt:lpstr>Research questions</vt:lpstr>
      <vt:lpstr>Proportion of time</vt:lpstr>
      <vt:lpstr>Behavioural Instance Duration</vt:lpstr>
      <vt:lpstr>Behavioural Instance Duration</vt:lpstr>
      <vt:lpstr>Generalized Environment</vt:lpstr>
      <vt:lpstr>Generalized Environment</vt:lpstr>
      <vt:lpstr>PowerPoint Presentation</vt:lpstr>
      <vt:lpstr>Sentinel Presence</vt:lpstr>
      <vt:lpstr>Chapter 3 - Conclusions</vt:lpstr>
      <vt:lpstr>Acknowledgements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Popescu</dc:creator>
  <cp:lastModifiedBy>Alex Popescu</cp:lastModifiedBy>
  <cp:revision>2</cp:revision>
  <dcterms:created xsi:type="dcterms:W3CDTF">2024-08-23T10:23:44Z</dcterms:created>
  <dcterms:modified xsi:type="dcterms:W3CDTF">2024-08-23T13:05:12Z</dcterms:modified>
</cp:coreProperties>
</file>